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14" autoAdjust="0"/>
  </p:normalViewPr>
  <p:slideViewPr>
    <p:cSldViewPr snapToGrid="0">
      <p:cViewPr varScale="1">
        <p:scale>
          <a:sx n="53" d="100"/>
          <a:sy n="53" d="100"/>
        </p:scale>
        <p:origin x="77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268DD-566C-45CE-8F81-9CC56C1EECE6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6D5A7-2DB9-45B9-A038-79FCF651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03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pponjo/deepfillv2-pytorch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zhaoyuzhi/deepfillv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otoSansKR"/>
              </a:rPr>
              <a:t>deepfilledv2 </a:t>
            </a:r>
            <a:r>
              <a:rPr lang="ko-KR" altLang="en-US" sz="1200" dirty="0">
                <a:latin typeface="NotoSansKR"/>
              </a:rPr>
              <a:t>는 </a:t>
            </a:r>
            <a:r>
              <a:rPr lang="ko-KR" altLang="en-US" sz="1200" dirty="0" err="1">
                <a:latin typeface="NotoSansKR"/>
              </a:rPr>
              <a:t>깃헙</a:t>
            </a:r>
            <a:r>
              <a:rPr lang="ko-KR" altLang="en-US" sz="1200" dirty="0">
                <a:latin typeface="NotoSansKR"/>
              </a:rPr>
              <a:t> </a:t>
            </a:r>
            <a:r>
              <a:rPr lang="en-US" altLang="ko-KR" sz="1200" dirty="0">
                <a:latin typeface="NotoSansKR"/>
              </a:rPr>
              <a:t>2</a:t>
            </a:r>
            <a:r>
              <a:rPr lang="ko-KR" altLang="en-US" sz="1200" dirty="0">
                <a:latin typeface="NotoSansKR"/>
              </a:rPr>
              <a:t>개가 있는데 </a:t>
            </a:r>
            <a:r>
              <a:rPr lang="ko-KR" altLang="en-US" sz="1200" dirty="0" err="1">
                <a:latin typeface="NotoSansKR"/>
              </a:rPr>
              <a:t>뭔지모르겠음</a:t>
            </a:r>
            <a:endParaRPr lang="en-US" altLang="ko-KR" sz="1200" dirty="0">
              <a:latin typeface="NotoSansKR"/>
            </a:endParaRPr>
          </a:p>
          <a:p>
            <a:r>
              <a:rPr lang="en-US" altLang="ko-KR" sz="1200" dirty="0">
                <a:latin typeface="NotoSansKR"/>
              </a:rPr>
              <a:t>	</a:t>
            </a:r>
            <a:r>
              <a:rPr lang="en-US" altLang="ko-KR" sz="1200" dirty="0">
                <a:latin typeface="NotoSansKR"/>
                <a:hlinkClick r:id="rId3"/>
              </a:rPr>
              <a:t>https://github.com/nipponjo/deepfillv2-pytorch</a:t>
            </a:r>
            <a:endParaRPr lang="en-US" altLang="ko-KR" sz="1200" dirty="0">
              <a:latin typeface="NotoSansKR"/>
            </a:endParaRPr>
          </a:p>
          <a:p>
            <a:r>
              <a:rPr lang="en-US" altLang="ko-KR" sz="1200" dirty="0">
                <a:latin typeface="NotoSansKR"/>
              </a:rPr>
              <a:t>	</a:t>
            </a:r>
            <a:r>
              <a:rPr lang="en-US" altLang="ko-KR" sz="1200" dirty="0">
                <a:latin typeface="NotoSansKR"/>
                <a:hlinkClick r:id="rId4"/>
              </a:rPr>
              <a:t>https://github.com/zhaoyuzhi/deepfillv2</a:t>
            </a:r>
            <a:endParaRPr lang="en-US" altLang="ko-KR" sz="1200" dirty="0">
              <a:latin typeface="NotoSansKR"/>
            </a:endParaRPr>
          </a:p>
          <a:p>
            <a:r>
              <a:rPr lang="en-US" altLang="ko-KR" sz="1200" dirty="0">
                <a:latin typeface="NotoSansKR"/>
              </a:rPr>
              <a:t>	</a:t>
            </a:r>
            <a:r>
              <a:rPr lang="ko-KR" altLang="en-US" sz="1200" dirty="0">
                <a:latin typeface="NotoSansKR"/>
              </a:rPr>
              <a:t>일단 </a:t>
            </a:r>
            <a:r>
              <a:rPr lang="ko-KR" altLang="en-US" sz="1200" dirty="0" err="1">
                <a:latin typeface="NotoSansKR"/>
              </a:rPr>
              <a:t>첫번째거로</a:t>
            </a:r>
            <a:r>
              <a:rPr lang="ko-KR" altLang="en-US" sz="1200" dirty="0">
                <a:latin typeface="NotoSansKR"/>
              </a:rPr>
              <a:t> 돌려봄</a:t>
            </a:r>
            <a:endParaRPr lang="en-US" altLang="ko-KR" sz="1200" dirty="0">
              <a:latin typeface="NotoSansK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6D5A7-2DB9-45B9-A038-79FCF651EB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49479-8850-43E4-926D-88DF70650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9FAC08-3594-4193-BC48-CA7FB75AE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BFCF0-00E7-4B9E-BA0C-44E31D1F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22CE5-ABD2-44EC-A07F-E0689FA9D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E12FF-5A2D-4390-A2A1-6D13EBBF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700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2644C-A3B0-4B9C-BF67-032E60D9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FD0FAC-319A-49EE-B3EE-6D71EFEBD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6129A-07DE-4C1A-9D20-1D1A41A23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256A23-5EB5-4CB3-BF5D-4DD91776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6ECBB9-41A7-4588-BDE1-34A8F7A3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6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B49659-5116-44E3-BC81-53B240B87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7067B-365B-4A65-86D3-1CAC1ED8E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8F36B-1CAE-44C8-A2E5-967F8F405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49A20-0CB6-42F2-9904-5B06C933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880C4-5FDD-4214-8F71-60E3194F4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0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6A2D1-C1A9-43DC-A185-089322D8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0A4E3-533F-429D-9D85-DC5BA978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3EEFC-76A9-4A18-B79B-4D16F0DA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4A84E-7597-4BD3-8814-A7A07351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68AB9-E534-4B40-8C3C-97505E34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79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07684-2D79-4A85-85F1-D7226B72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4C7BA-10FA-4815-8BF0-8961B984D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90C3DF-0E67-4CFF-8B20-A699375E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A2F473-88B1-4805-8471-95F9BF0D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F24B9-37C7-4B79-816A-EA3A5198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38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1193E-9ED2-465B-AB71-80AABD6C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C4FB4-1A79-4360-978A-D0F38BB01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1A77D5-61F1-41D8-8496-6A348B25B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6B0DFF-563F-40AA-BE51-A1D138F1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13C56D-3554-4A06-A56A-9657CE18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413E6E-0C74-4FED-8A85-FD8B0BD4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7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C7739-8AC2-4380-8217-5236F636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B9DB06-D066-485E-BAB9-649535ECA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D8F1B4-729A-49B8-8429-9E0F2123B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0D69E6-A181-4B3B-AEC7-417ABEE7E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3ECC5B-1553-4A57-8994-F3946295E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2FAE3F-07E1-49B2-9AE0-3E9FFB0A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A2B5AD-B48D-4D05-AB6C-30A28118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D2C830-42C2-4B9F-88D7-CC5DBB14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02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92054-F1FA-4AE4-9EB2-42F8EA2B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A22199-5E06-49FA-AD03-95D7D1B5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D523E5-ED62-4A77-B573-5EA67B78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324F17-F0D9-427D-B049-79D0FEDC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3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B49FD6-BC48-49A6-A90D-432DD5305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0D97F4-552A-4259-988C-2F9A647E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266B-A5B1-4399-85A3-BAD3541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79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9BB00-F0E6-453D-8F08-7848F10E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F0FBD-1988-49BA-9F30-A2145B111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36CFB0-ADDE-4365-A171-54C489B8C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7CF5B9-E72C-4CDC-AF97-2498D2DB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3933A8-9B89-47E5-958E-DAE1F47EB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9ED718-8650-47F7-B445-595D7CC8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5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AD60B-9F25-4EBF-9644-82992DC71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BEBC21-FC0D-48B9-A798-7B1D3B90F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0AAF24-CF2C-4176-B1A2-A10A622B7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9D6E82-6A51-4B85-96A0-8B4BEAF0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56E96-2D87-4C42-95C9-13978081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48D34-416B-4B61-8067-F823CFBE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0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AB71B4-6928-4A56-8CE6-E67194B9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BF2DE-ABC7-4CCB-A894-1D2A01E81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93D96-492F-49F0-AFBA-614F50E3D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C44F9-B8F3-4677-B415-B84A4E2187C8}" type="datetimeFigureOut">
              <a:rPr lang="ko-KR" altLang="en-US" smtClean="0"/>
              <a:t>2023-07-22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F03DB3-DE15-4D0D-86BC-B7C7D1669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8349D-B7B1-4B87-9327-3BDF79FE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C01EA-0B1F-4659-AA25-C211BB249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3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창문, 바닥이(가) 표시된 사진&#10;&#10;자동 생성된 설명">
            <a:extLst>
              <a:ext uri="{FF2B5EF4-FFF2-40B4-BE49-F238E27FC236}">
                <a16:creationId xmlns:a16="http://schemas.microsoft.com/office/drawing/2014/main" id="{D563FFA7-D6F7-4659-BD2E-8FB8D8B9B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7" y="1145742"/>
            <a:ext cx="3349969" cy="3349969"/>
          </a:xfrm>
          <a:prstGeom prst="rect">
            <a:avLst/>
          </a:prstGeom>
        </p:spPr>
      </p:pic>
      <p:pic>
        <p:nvPicPr>
          <p:cNvPr id="9" name="그림 8" descr="바닥, 실내, 분홍색, 자주색이(가) 표시된 사진&#10;&#10;자동 생성된 설명">
            <a:extLst>
              <a:ext uri="{FF2B5EF4-FFF2-40B4-BE49-F238E27FC236}">
                <a16:creationId xmlns:a16="http://schemas.microsoft.com/office/drawing/2014/main" id="{47875E7E-5614-4E0F-B75A-5A8E26027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28" y="1145742"/>
            <a:ext cx="3349969" cy="3349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962E40-6C9F-4494-8444-B8C23289F656}"/>
              </a:ext>
            </a:extLst>
          </p:cNvPr>
          <p:cNvSpPr txBox="1"/>
          <p:nvPr/>
        </p:nvSpPr>
        <p:spPr>
          <a:xfrm>
            <a:off x="1026693" y="4691049"/>
            <a:ext cx="5403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[living_10, living_21]</a:t>
            </a:r>
          </a:p>
          <a:p>
            <a:r>
              <a:rPr lang="en-US" altLang="ko-KR" dirty="0"/>
              <a:t>Vase</a:t>
            </a:r>
            <a:r>
              <a:rPr lang="ko-KR" altLang="en-US" dirty="0"/>
              <a:t>가 아닌데 </a:t>
            </a:r>
            <a:r>
              <a:rPr lang="en-US" altLang="ko-KR" dirty="0"/>
              <a:t>vase</a:t>
            </a:r>
            <a:r>
              <a:rPr lang="ko-KR" altLang="en-US" dirty="0"/>
              <a:t>로 인식하는 문제</a:t>
            </a:r>
            <a:endParaRPr lang="en-US" altLang="ko-KR" dirty="0"/>
          </a:p>
          <a:p>
            <a:r>
              <a:rPr lang="en-US" altLang="ko-KR" dirty="0"/>
              <a:t>Confidence score </a:t>
            </a:r>
            <a:r>
              <a:rPr lang="ko-KR" altLang="en-US" dirty="0"/>
              <a:t>높여서 </a:t>
            </a:r>
            <a:r>
              <a:rPr lang="en-US" altLang="ko-KR" dirty="0"/>
              <a:t>(0.005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0.1)</a:t>
            </a:r>
            <a:r>
              <a:rPr lang="ko-KR" altLang="en-US" dirty="0"/>
              <a:t> </a:t>
            </a:r>
            <a:r>
              <a:rPr lang="en-US" altLang="ko-KR" dirty="0"/>
              <a:t>mask </a:t>
            </a:r>
            <a:r>
              <a:rPr lang="ko-KR" altLang="en-US" dirty="0"/>
              <a:t>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ED79CE-1559-48B5-B944-2CCF62ADCE35}"/>
              </a:ext>
            </a:extLst>
          </p:cNvPr>
          <p:cNvSpPr txBox="1"/>
          <p:nvPr/>
        </p:nvSpPr>
        <p:spPr>
          <a:xfrm>
            <a:off x="1026693" y="581072"/>
            <a:ext cx="233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General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  <a:endParaRPr lang="ko-KR" altLang="en-US" dirty="0"/>
          </a:p>
        </p:txBody>
      </p:sp>
      <p:pic>
        <p:nvPicPr>
          <p:cNvPr id="13" name="그림 12" descr="테이블, 바닥, 실내, 창문이(가) 표시된 사진&#10;&#10;자동 생성된 설명">
            <a:extLst>
              <a:ext uri="{FF2B5EF4-FFF2-40B4-BE49-F238E27FC236}">
                <a16:creationId xmlns:a16="http://schemas.microsoft.com/office/drawing/2014/main" id="{BE9757D2-152D-4E0C-A001-02F0939B8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46" y="1145742"/>
            <a:ext cx="3349969" cy="33499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79B1A8-349A-44B5-84BD-CCFA95C09330}"/>
              </a:ext>
            </a:extLst>
          </p:cNvPr>
          <p:cNvSpPr txBox="1"/>
          <p:nvPr/>
        </p:nvSpPr>
        <p:spPr>
          <a:xfrm>
            <a:off x="9122398" y="4691049"/>
            <a:ext cx="81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49E77-49D1-4C38-A589-C2A40F58FBFA}"/>
              </a:ext>
            </a:extLst>
          </p:cNvPr>
          <p:cNvSpPr txBox="1"/>
          <p:nvPr/>
        </p:nvSpPr>
        <p:spPr>
          <a:xfrm>
            <a:off x="292792" y="13225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&lt;2023-01-05&gt;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76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00C511-5039-FA4A-31DC-433D8002C4A7}"/>
              </a:ext>
            </a:extLst>
          </p:cNvPr>
          <p:cNvGrpSpPr/>
          <p:nvPr/>
        </p:nvGrpSpPr>
        <p:grpSpPr>
          <a:xfrm>
            <a:off x="1216039" y="-852594"/>
            <a:ext cx="10441028" cy="13111200"/>
            <a:chOff x="1216039" y="-852594"/>
            <a:chExt cx="10441028" cy="131112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40D68F-6890-7D2D-1B62-EEBD42713195}"/>
                </a:ext>
              </a:extLst>
            </p:cNvPr>
            <p:cNvSpPr txBox="1"/>
            <p:nvPr/>
          </p:nvSpPr>
          <p:spPr>
            <a:xfrm>
              <a:off x="2343056" y="11673831"/>
              <a:ext cx="7425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lphaUcParenBoth"/>
              </a:pPr>
              <a:r>
                <a:rPr lang="en-US" altLang="ko-KR" sz="1600" dirty="0"/>
                <a:t>input image, (B) mask, (C) mask with dilation 7, (D) mask with dilation 11 </a:t>
              </a:r>
            </a:p>
            <a:p>
              <a:r>
                <a:rPr lang="en-US" altLang="ko-KR" sz="1600" dirty="0"/>
                <a:t>The line below is the inpainting result of each mask.</a:t>
              </a:r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DD65E-238F-8CAA-9117-6A7185D66994}"/>
                </a:ext>
              </a:extLst>
            </p:cNvPr>
            <p:cNvSpPr txBox="1"/>
            <p:nvPr/>
          </p:nvSpPr>
          <p:spPr>
            <a:xfrm>
              <a:off x="1685312" y="1458743"/>
              <a:ext cx="9971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ko-KR" sz="1400" dirty="0"/>
                <a:t>(A)                                  (B)                                    (C)                                   (D)</a:t>
              </a:r>
              <a:endParaRPr lang="ko-KR" altLang="en-US" sz="1400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ACFDBA0-B377-1F47-7B7E-D816690E9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039" y="-829297"/>
              <a:ext cx="2254034" cy="225403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ECAC7D-1A70-3BC3-847B-3A3AE144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071" y="4208065"/>
              <a:ext cx="2266499" cy="226649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E8DDA0-CBDF-0DE2-B16D-822D5B9F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071" y="-829297"/>
              <a:ext cx="2254035" cy="225403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0CDC0C-FD3D-EB30-1308-90B573BE5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104" y="-841762"/>
              <a:ext cx="2266499" cy="226649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2560ABA-04E2-FA93-864E-59E8220C7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601" y="-852594"/>
              <a:ext cx="2266499" cy="226649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AE6F60-B96A-6CC3-07C7-28B0A7E7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381" y="4208066"/>
              <a:ext cx="2266498" cy="226649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4682A7A-12AE-4E97-6A56-D3BAA9F6B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023" y="4208065"/>
              <a:ext cx="2266498" cy="226649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4E6FAB-2A83-F6E6-8881-4A4931B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071" y="6688839"/>
              <a:ext cx="2266499" cy="226649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5CF941A-754A-B38A-6D11-4B849B139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381" y="6688839"/>
              <a:ext cx="2266498" cy="226649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F876810-A557-A2DB-02EF-E1477279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023" y="6688839"/>
              <a:ext cx="2260077" cy="226007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C86EC2-4064-E1AF-38AE-74AB8C669B6E}"/>
                </a:ext>
              </a:extLst>
            </p:cNvPr>
            <p:cNvSpPr txBox="1"/>
            <p:nvPr/>
          </p:nvSpPr>
          <p:spPr>
            <a:xfrm>
              <a:off x="1768790" y="5172037"/>
              <a:ext cx="1625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(2) </a:t>
              </a:r>
              <a:r>
                <a:rPr lang="en-US" altLang="ko-KR" sz="1600" dirty="0" err="1"/>
                <a:t>LaMa</a:t>
              </a:r>
              <a:endParaRPr lang="ko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C4759B-C824-4E64-B28A-2E12643B61F5}"/>
                </a:ext>
              </a:extLst>
            </p:cNvPr>
            <p:cNvSpPr txBox="1"/>
            <p:nvPr/>
          </p:nvSpPr>
          <p:spPr>
            <a:xfrm>
              <a:off x="1768790" y="7818877"/>
              <a:ext cx="16381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(3) Deepfillv2</a:t>
              </a:r>
              <a:endParaRPr lang="ko-KR" altLang="en-US" sz="1600" dirty="0"/>
            </a:p>
          </p:txBody>
        </p:sp>
        <p:pic>
          <p:nvPicPr>
            <p:cNvPr id="6" name="그림 5" descr="음식, 테이블, 컵, 실내이(가) 표시된 사진&#10;&#10;자동 생성된 설명">
              <a:extLst>
                <a:ext uri="{FF2B5EF4-FFF2-40B4-BE49-F238E27FC236}">
                  <a16:creationId xmlns:a16="http://schemas.microsoft.com/office/drawing/2014/main" id="{F42A4486-7D57-EE38-ADED-BCEA82CE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071" y="1766520"/>
              <a:ext cx="2260077" cy="226007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08ED03-1497-E29F-4107-4E65493BBA5B}"/>
                </a:ext>
              </a:extLst>
            </p:cNvPr>
            <p:cNvSpPr txBox="1"/>
            <p:nvPr/>
          </p:nvSpPr>
          <p:spPr>
            <a:xfrm>
              <a:off x="1772466" y="2594198"/>
              <a:ext cx="1625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Both"/>
              </a:pPr>
              <a:r>
                <a:rPr lang="en-US" altLang="ko-KR" sz="1600" dirty="0" err="1"/>
                <a:t>LaMa</a:t>
              </a:r>
              <a:r>
                <a:rPr lang="en-US" altLang="ko-KR" sz="1600" dirty="0"/>
                <a:t> w/</a:t>
              </a:r>
            </a:p>
            <a:p>
              <a:r>
                <a:rPr lang="en-US" altLang="ko-KR" sz="1600" dirty="0"/>
                <a:t>  refinement</a:t>
              </a:r>
              <a:endParaRPr lang="ko-KR" altLang="en-US" sz="1600" dirty="0"/>
            </a:p>
          </p:txBody>
        </p:sp>
        <p:pic>
          <p:nvPicPr>
            <p:cNvPr id="12" name="그림 11" descr="음식, 테이블, 컵, 쌀이(가) 표시된 사진&#10;&#10;자동 생성된 설명">
              <a:extLst>
                <a:ext uri="{FF2B5EF4-FFF2-40B4-BE49-F238E27FC236}">
                  <a16:creationId xmlns:a16="http://schemas.microsoft.com/office/drawing/2014/main" id="{818AD8A0-D0B8-F1CE-3E5A-A585A613C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381" y="1766520"/>
              <a:ext cx="2266498" cy="2266498"/>
            </a:xfrm>
            <a:prstGeom prst="rect">
              <a:avLst/>
            </a:prstGeom>
          </p:spPr>
        </p:pic>
        <p:pic>
          <p:nvPicPr>
            <p:cNvPr id="15" name="그림 14" descr="음식, 테이블, 쌀, 접시이(가) 표시된 사진&#10;&#10;자동 생성된 설명">
              <a:extLst>
                <a:ext uri="{FF2B5EF4-FFF2-40B4-BE49-F238E27FC236}">
                  <a16:creationId xmlns:a16="http://schemas.microsoft.com/office/drawing/2014/main" id="{E00F19A6-5102-0C04-8DF9-9B1E5FE62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022" y="1757504"/>
              <a:ext cx="2275513" cy="2275513"/>
            </a:xfrm>
            <a:prstGeom prst="rect">
              <a:avLst/>
            </a:prstGeom>
          </p:spPr>
        </p:pic>
        <p:pic>
          <p:nvPicPr>
            <p:cNvPr id="4" name="그림 3" descr="음식, 테이블, 컵, 쌀이(가) 표시된 사진&#10;&#10;자동 생성된 설명">
              <a:extLst>
                <a:ext uri="{FF2B5EF4-FFF2-40B4-BE49-F238E27FC236}">
                  <a16:creationId xmlns:a16="http://schemas.microsoft.com/office/drawing/2014/main" id="{B20BFECB-9E86-4FB6-D93A-B9D2D2EE0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701" y="9225865"/>
              <a:ext cx="2266498" cy="2266498"/>
            </a:xfrm>
            <a:prstGeom prst="rect">
              <a:avLst/>
            </a:prstGeom>
          </p:spPr>
        </p:pic>
        <p:pic>
          <p:nvPicPr>
            <p:cNvPr id="10" name="그림 9" descr="음식, 테이블, 컵, 실내이(가) 표시된 사진&#10;&#10;자동 생성된 설명">
              <a:extLst>
                <a:ext uri="{FF2B5EF4-FFF2-40B4-BE49-F238E27FC236}">
                  <a16:creationId xmlns:a16="http://schemas.microsoft.com/office/drawing/2014/main" id="{62A55BA5-69EE-ED94-6741-A3B5D3D7A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010" y="9236288"/>
              <a:ext cx="2266499" cy="2266499"/>
            </a:xfrm>
            <a:prstGeom prst="rect">
              <a:avLst/>
            </a:prstGeom>
          </p:spPr>
        </p:pic>
        <p:pic>
          <p:nvPicPr>
            <p:cNvPr id="13" name="그림 12" descr="음식, 테이블, 컵, 실내이(가) 표시된 사진&#10;&#10;자동 생성된 설명">
              <a:extLst>
                <a:ext uri="{FF2B5EF4-FFF2-40B4-BE49-F238E27FC236}">
                  <a16:creationId xmlns:a16="http://schemas.microsoft.com/office/drawing/2014/main" id="{77BE18D7-F10E-47B1-7A0E-330664AA5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230" y="9225864"/>
              <a:ext cx="2266499" cy="22664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5FCDCA-58B2-ACFD-3C46-DF622412C840}"/>
                </a:ext>
              </a:extLst>
            </p:cNvPr>
            <p:cNvSpPr txBox="1"/>
            <p:nvPr/>
          </p:nvSpPr>
          <p:spPr>
            <a:xfrm>
              <a:off x="1768790" y="10126939"/>
              <a:ext cx="16381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(4) GIN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057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962E40-6C9F-4494-8444-B8C23289F656}"/>
              </a:ext>
            </a:extLst>
          </p:cNvPr>
          <p:cNvSpPr txBox="1"/>
          <p:nvPr/>
        </p:nvSpPr>
        <p:spPr>
          <a:xfrm>
            <a:off x="1026693" y="4457967"/>
            <a:ext cx="96600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effectLst/>
                <a:latin typeface="NotoSansKR"/>
              </a:rPr>
              <a:t>"</a:t>
            </a:r>
            <a:r>
              <a:rPr lang="ko-KR" altLang="en-US" b="0" i="0" dirty="0">
                <a:effectLst/>
                <a:latin typeface="NotoSansKR"/>
              </a:rPr>
              <a:t>나</a:t>
            </a:r>
            <a:r>
              <a:rPr lang="en-US" altLang="ko-KR" b="0" i="0" dirty="0">
                <a:effectLst/>
                <a:latin typeface="NotoSansKR"/>
              </a:rPr>
              <a:t>" </a:t>
            </a:r>
            <a:r>
              <a:rPr lang="ko-KR" altLang="en-US" b="0" i="0" dirty="0">
                <a:effectLst/>
                <a:latin typeface="NotoSansKR"/>
              </a:rPr>
              <a:t>를 제외한 나머지 사람들을 지우</a:t>
            </a:r>
            <a:r>
              <a:rPr lang="ko-KR" altLang="en-US" dirty="0">
                <a:latin typeface="NotoSansKR"/>
              </a:rPr>
              <a:t>기 </a:t>
            </a:r>
            <a:r>
              <a:rPr lang="en-US" altLang="ko-KR" dirty="0">
                <a:latin typeface="NotoSansKR"/>
              </a:rPr>
              <a:t>idea</a:t>
            </a:r>
          </a:p>
          <a:p>
            <a:pPr marL="342900" indent="-342900">
              <a:buAutoNum type="arabicParenR"/>
            </a:pPr>
            <a:r>
              <a:rPr lang="ko-KR" altLang="en-US" dirty="0">
                <a:latin typeface="NotoSansKR"/>
              </a:rPr>
              <a:t>사용자가 직접 본인 선택 </a:t>
            </a:r>
            <a:endParaRPr lang="en-US" altLang="ko-KR" dirty="0">
              <a:latin typeface="NotoSansKR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latin typeface="NotoSansKR"/>
              </a:rPr>
              <a:t>Face detection </a:t>
            </a:r>
            <a:r>
              <a:rPr lang="ko-KR" altLang="en-US" dirty="0">
                <a:latin typeface="NotoSansKR"/>
              </a:rPr>
              <a:t>해서 얼굴이 정면으로 잘 인식되는 사람이 </a:t>
            </a:r>
            <a:r>
              <a:rPr lang="en-US" altLang="ko-KR" dirty="0">
                <a:latin typeface="NotoSansKR"/>
              </a:rPr>
              <a:t>‘</a:t>
            </a:r>
            <a:r>
              <a:rPr lang="ko-KR" altLang="en-US" dirty="0">
                <a:latin typeface="NotoSansKR"/>
              </a:rPr>
              <a:t>나</a:t>
            </a:r>
            <a:r>
              <a:rPr lang="en-US" altLang="ko-KR" dirty="0">
                <a:latin typeface="NotoSansKR"/>
              </a:rPr>
              <a:t>‘</a:t>
            </a:r>
          </a:p>
          <a:p>
            <a:r>
              <a:rPr lang="en-US" altLang="ko-KR" dirty="0">
                <a:latin typeface="NotoSansKR"/>
                <a:sym typeface="Wingdings" panose="05000000000000000000" pitchFamily="2" charset="2"/>
              </a:rPr>
              <a:t>	 </a:t>
            </a:r>
            <a:r>
              <a:rPr lang="ko-KR" altLang="en-US" dirty="0">
                <a:latin typeface="NotoSansKR"/>
                <a:sym typeface="Wingdings" panose="05000000000000000000" pitchFamily="2" charset="2"/>
              </a:rPr>
              <a:t>문제</a:t>
            </a:r>
            <a:r>
              <a:rPr lang="en-US" altLang="ko-KR" dirty="0">
                <a:latin typeface="NotoSansKR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NotoSansKR"/>
                <a:sym typeface="Wingdings" panose="05000000000000000000" pitchFamily="2" charset="2"/>
              </a:rPr>
              <a:t>위의 예시처럼 뒷모습일 수도 있고 </a:t>
            </a:r>
            <a:r>
              <a:rPr lang="ko-KR" altLang="en-US" dirty="0" err="1">
                <a:latin typeface="NotoSansKR"/>
                <a:sym typeface="Wingdings" panose="05000000000000000000" pitchFamily="2" charset="2"/>
              </a:rPr>
              <a:t>뒷</a:t>
            </a:r>
            <a:r>
              <a:rPr lang="ko-KR" altLang="en-US" dirty="0">
                <a:latin typeface="NotoSansKR"/>
                <a:sym typeface="Wingdings" panose="05000000000000000000" pitchFamily="2" charset="2"/>
              </a:rPr>
              <a:t> 배경 사람 중 얼굴이 인식 될 수 도 있음</a:t>
            </a:r>
            <a:endParaRPr lang="en-US" altLang="ko-KR" dirty="0">
              <a:latin typeface="NotoSansKR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NotoSansKR"/>
                <a:sym typeface="Wingdings" panose="05000000000000000000" pitchFamily="2" charset="2"/>
              </a:rPr>
              <a:t>3) detection</a:t>
            </a:r>
            <a:r>
              <a:rPr lang="ko-KR" altLang="en-US" dirty="0">
                <a:latin typeface="NotoSansKR"/>
                <a:sym typeface="Wingdings" panose="05000000000000000000" pitchFamily="2" charset="2"/>
              </a:rPr>
              <a:t>된 사람들 중 </a:t>
            </a:r>
            <a:r>
              <a:rPr lang="en-US" altLang="ko-KR" dirty="0">
                <a:latin typeface="NotoSansKR"/>
                <a:sym typeface="Wingdings" panose="05000000000000000000" pitchFamily="2" charset="2"/>
              </a:rPr>
              <a:t>bounding box</a:t>
            </a:r>
            <a:r>
              <a:rPr lang="ko-KR" altLang="en-US" dirty="0">
                <a:latin typeface="NotoSansKR"/>
                <a:sym typeface="Wingdings" panose="05000000000000000000" pitchFamily="2" charset="2"/>
              </a:rPr>
              <a:t>가 가장 큰 경우 </a:t>
            </a:r>
            <a:r>
              <a:rPr lang="en-US" altLang="ko-KR" dirty="0">
                <a:latin typeface="NotoSansKR"/>
                <a:sym typeface="Wingdings" panose="05000000000000000000" pitchFamily="2" charset="2"/>
              </a:rPr>
              <a:t>‘</a:t>
            </a:r>
            <a:r>
              <a:rPr lang="ko-KR" altLang="en-US" dirty="0">
                <a:latin typeface="NotoSansKR"/>
                <a:sym typeface="Wingdings" panose="05000000000000000000" pitchFamily="2" charset="2"/>
              </a:rPr>
              <a:t>나</a:t>
            </a:r>
            <a:r>
              <a:rPr lang="en-US" altLang="ko-KR" dirty="0">
                <a:latin typeface="NotoSansKR"/>
                <a:sym typeface="Wingdings" panose="05000000000000000000" pitchFamily="2" charset="2"/>
              </a:rPr>
              <a:t>＇</a:t>
            </a:r>
            <a:r>
              <a:rPr lang="ko-KR" altLang="en-US" dirty="0">
                <a:latin typeface="NotoSansKR"/>
                <a:sym typeface="Wingdings" panose="05000000000000000000" pitchFamily="2" charset="2"/>
              </a:rPr>
              <a:t>라고 인식</a:t>
            </a:r>
            <a:endParaRPr lang="en-US" altLang="ko-KR" dirty="0">
              <a:latin typeface="NotoSansKR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NotoSansKR"/>
                <a:sym typeface="Wingdings" panose="05000000000000000000" pitchFamily="2" charset="2"/>
              </a:rPr>
              <a:t>	 </a:t>
            </a:r>
            <a:r>
              <a:rPr lang="ko-KR" altLang="en-US" dirty="0">
                <a:latin typeface="NotoSansKR"/>
                <a:sym typeface="Wingdings" panose="05000000000000000000" pitchFamily="2" charset="2"/>
              </a:rPr>
              <a:t>보통 다른 사람들보다 본인이 작게 나오게 찍는 경우는 없으므로</a:t>
            </a:r>
            <a:endParaRPr lang="en-US" altLang="ko-KR" dirty="0">
              <a:latin typeface="NotoSansKR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ED79CE-1559-48B5-B944-2CCF62ADCE35}"/>
              </a:ext>
            </a:extLst>
          </p:cNvPr>
          <p:cNvSpPr txBox="1"/>
          <p:nvPr/>
        </p:nvSpPr>
        <p:spPr>
          <a:xfrm>
            <a:off x="1026693" y="58107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NotoSansKR"/>
              </a:rPr>
              <a:t>관광 사진  </a:t>
            </a:r>
            <a:endParaRPr lang="ko-KR" altLang="en-US" dirty="0"/>
          </a:p>
        </p:txBody>
      </p:sp>
      <p:pic>
        <p:nvPicPr>
          <p:cNvPr id="3" name="그림 2" descr="실루엣, 어두운이(가) 표시된 사진&#10;&#10;자동 생성된 설명">
            <a:extLst>
              <a:ext uri="{FF2B5EF4-FFF2-40B4-BE49-F238E27FC236}">
                <a16:creationId xmlns:a16="http://schemas.microsoft.com/office/drawing/2014/main" id="{E558CCCD-1778-4548-8A39-AB316896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06" y="1033631"/>
            <a:ext cx="3068357" cy="3068357"/>
          </a:xfrm>
          <a:prstGeom prst="rect">
            <a:avLst/>
          </a:prstGeom>
        </p:spPr>
      </p:pic>
      <p:pic>
        <p:nvPicPr>
          <p:cNvPr id="6" name="그림 5" descr="실외, 하늘, 대지, 해변이(가) 표시된 사진&#10;&#10;자동 생성된 설명">
            <a:extLst>
              <a:ext uri="{FF2B5EF4-FFF2-40B4-BE49-F238E27FC236}">
                <a16:creationId xmlns:a16="http://schemas.microsoft.com/office/drawing/2014/main" id="{2FA722AD-B370-4770-9B68-2A2DFBB9A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3" y="1033631"/>
            <a:ext cx="3068357" cy="3068357"/>
          </a:xfrm>
          <a:prstGeom prst="rect">
            <a:avLst/>
          </a:prstGeom>
        </p:spPr>
      </p:pic>
      <p:pic>
        <p:nvPicPr>
          <p:cNvPr id="8" name="그림 7" descr="실외, 하늘, 대지, 해변이(가) 표시된 사진&#10;&#10;자동 생성된 설명">
            <a:extLst>
              <a:ext uri="{FF2B5EF4-FFF2-40B4-BE49-F238E27FC236}">
                <a16:creationId xmlns:a16="http://schemas.microsoft.com/office/drawing/2014/main" id="{5E2A54C8-C1EF-4682-BFE0-98D00FDB4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19" y="1033631"/>
            <a:ext cx="3068357" cy="30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6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4E2FBF-9038-4B94-8610-7A8CA4864C47}"/>
              </a:ext>
            </a:extLst>
          </p:cNvPr>
          <p:cNvSpPr txBox="1"/>
          <p:nvPr/>
        </p:nvSpPr>
        <p:spPr>
          <a:xfrm>
            <a:off x="292792" y="13225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&lt;2023-01-12&gt;</a:t>
            </a:r>
            <a:endParaRPr lang="ko-KR" altLang="en-US" dirty="0"/>
          </a:p>
        </p:txBody>
      </p:sp>
      <p:pic>
        <p:nvPicPr>
          <p:cNvPr id="4" name="그림 3" descr="실루엣이(가) 표시된 사진&#10;&#10;자동 생성된 설명">
            <a:extLst>
              <a:ext uri="{FF2B5EF4-FFF2-40B4-BE49-F238E27FC236}">
                <a16:creationId xmlns:a16="http://schemas.microsoft.com/office/drawing/2014/main" id="{B527EE82-A571-4C82-85F3-FE367925F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05" y="4011029"/>
            <a:ext cx="3644945" cy="2428444"/>
          </a:xfrm>
          <a:prstGeom prst="rect">
            <a:avLst/>
          </a:prstGeom>
        </p:spPr>
      </p:pic>
      <p:pic>
        <p:nvPicPr>
          <p:cNvPr id="9" name="그림 8" descr="하늘, 물, 실외, 해안이(가) 표시된 사진&#10;&#10;자동 생성된 설명">
            <a:extLst>
              <a:ext uri="{FF2B5EF4-FFF2-40B4-BE49-F238E27FC236}">
                <a16:creationId xmlns:a16="http://schemas.microsoft.com/office/drawing/2014/main" id="{4D270A1F-27F0-434B-94A6-66DF44DE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8" y="4011029"/>
            <a:ext cx="3644945" cy="2428444"/>
          </a:xfrm>
          <a:prstGeom prst="rect">
            <a:avLst/>
          </a:prstGeom>
        </p:spPr>
      </p:pic>
      <p:pic>
        <p:nvPicPr>
          <p:cNvPr id="13" name="그림 12" descr="하늘, 물, 실외, 해안이(가) 표시된 사진&#10;&#10;자동 생성된 설명">
            <a:extLst>
              <a:ext uri="{FF2B5EF4-FFF2-40B4-BE49-F238E27FC236}">
                <a16:creationId xmlns:a16="http://schemas.microsoft.com/office/drawing/2014/main" id="{DE5E17F6-9E8A-4951-B2C9-4F6E801D2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42" y="1244030"/>
            <a:ext cx="3644945" cy="2428444"/>
          </a:xfrm>
          <a:prstGeom prst="rect">
            <a:avLst/>
          </a:prstGeom>
        </p:spPr>
      </p:pic>
      <p:pic>
        <p:nvPicPr>
          <p:cNvPr id="15" name="그림 14" descr="하늘, 물, 실외, 해안이(가) 표시된 사진&#10;&#10;자동 생성된 설명">
            <a:extLst>
              <a:ext uri="{FF2B5EF4-FFF2-40B4-BE49-F238E27FC236}">
                <a16:creationId xmlns:a16="http://schemas.microsoft.com/office/drawing/2014/main" id="{291E9440-19C6-41E4-9A05-3443341FE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949" y="2365135"/>
            <a:ext cx="3644945" cy="24284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AF3169-443C-46A0-BA93-770953825EF2}"/>
              </a:ext>
            </a:extLst>
          </p:cNvPr>
          <p:cNvSpPr txBox="1"/>
          <p:nvPr/>
        </p:nvSpPr>
        <p:spPr>
          <a:xfrm>
            <a:off x="9273210" y="4793580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Output using Lama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1FCEFA-3BC8-4984-B2CB-920AAB2A97CA}"/>
              </a:ext>
            </a:extLst>
          </p:cNvPr>
          <p:cNvSpPr txBox="1"/>
          <p:nvPr/>
        </p:nvSpPr>
        <p:spPr>
          <a:xfrm>
            <a:off x="863109" y="580423"/>
            <a:ext cx="1046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NotoSansKR"/>
              </a:rPr>
              <a:t>"</a:t>
            </a:r>
            <a:r>
              <a:rPr lang="ko-KR" altLang="en-US" sz="1600" b="0" i="0" dirty="0">
                <a:effectLst/>
                <a:latin typeface="NotoSansKR"/>
              </a:rPr>
              <a:t>나</a:t>
            </a:r>
            <a:r>
              <a:rPr lang="en-US" altLang="ko-KR" sz="1600" b="0" i="0" dirty="0">
                <a:effectLst/>
                <a:latin typeface="NotoSansKR"/>
              </a:rPr>
              <a:t>" </a:t>
            </a:r>
            <a:r>
              <a:rPr lang="ko-KR" altLang="en-US" sz="1600" b="0" i="0" dirty="0">
                <a:effectLst/>
                <a:latin typeface="NotoSansKR"/>
              </a:rPr>
              <a:t>가 어떤 형태로 나타날지 매우 다양할 것 같아 </a:t>
            </a:r>
            <a:r>
              <a:rPr lang="en-US" altLang="ko-KR" sz="1600" b="0" i="0" dirty="0">
                <a:effectLst/>
                <a:latin typeface="NotoSansKR"/>
              </a:rPr>
              <a:t>interactive</a:t>
            </a:r>
            <a:r>
              <a:rPr lang="ko-KR" altLang="en-US" sz="1600" b="0" i="0" dirty="0">
                <a:effectLst/>
                <a:latin typeface="NotoSansKR"/>
              </a:rPr>
              <a:t>하게 유저의 입력을 받는 것</a:t>
            </a:r>
            <a:r>
              <a:rPr lang="ko-KR" altLang="en-US" sz="1600" dirty="0">
                <a:latin typeface="NotoSansKR"/>
              </a:rPr>
              <a:t>을</a:t>
            </a:r>
            <a:r>
              <a:rPr lang="ko-KR" altLang="en-US" sz="1600" b="0" i="0" dirty="0">
                <a:effectLst/>
                <a:latin typeface="NotoSansKR"/>
              </a:rPr>
              <a:t> 고려</a:t>
            </a:r>
            <a:endParaRPr lang="en-US" altLang="ko-KR" sz="1600" b="0" i="0" dirty="0">
              <a:effectLst/>
              <a:latin typeface="NotoSansKR"/>
            </a:endParaRPr>
          </a:p>
          <a:p>
            <a:r>
              <a:rPr lang="en-US" altLang="ko-KR" sz="1600" dirty="0">
                <a:latin typeface="NotoSansKR"/>
                <a:sym typeface="Wingdings" panose="05000000000000000000" pitchFamily="2" charset="2"/>
              </a:rPr>
              <a:t> 1) </a:t>
            </a:r>
            <a:r>
              <a:rPr lang="ko-KR" altLang="en-US" sz="1600" dirty="0">
                <a:latin typeface="NotoSansKR"/>
                <a:sym typeface="Wingdings" panose="05000000000000000000" pitchFamily="2" charset="2"/>
              </a:rPr>
              <a:t>이미지에서 </a:t>
            </a:r>
            <a:r>
              <a:rPr lang="en-US" altLang="ko-KR" sz="1600" dirty="0">
                <a:latin typeface="NotoSansKR"/>
                <a:sym typeface="Wingdings" panose="05000000000000000000" pitchFamily="2" charset="2"/>
              </a:rPr>
              <a:t>User</a:t>
            </a:r>
            <a:r>
              <a:rPr lang="ko-KR" altLang="en-US" sz="1600" dirty="0">
                <a:latin typeface="NotoSansKR"/>
                <a:sym typeface="Wingdings" panose="05000000000000000000" pitchFamily="2" charset="2"/>
              </a:rPr>
              <a:t>의 드래그 입력을 마스크로 만들어 </a:t>
            </a:r>
            <a:r>
              <a:rPr lang="en-US" altLang="ko-KR" sz="1600" dirty="0">
                <a:latin typeface="NotoSansKR"/>
                <a:sym typeface="Wingdings" panose="05000000000000000000" pitchFamily="2" charset="2"/>
              </a:rPr>
              <a:t>Inpainting </a:t>
            </a:r>
            <a:r>
              <a:rPr lang="ko-KR" altLang="en-US" sz="1600" dirty="0">
                <a:latin typeface="NotoSansKR"/>
                <a:sym typeface="Wingdings" panose="05000000000000000000" pitchFamily="2" charset="2"/>
              </a:rPr>
              <a:t>진행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8005B-A9B0-44B0-BAC1-5DFF1D6FCDC4}"/>
              </a:ext>
            </a:extLst>
          </p:cNvPr>
          <p:cNvSpPr txBox="1"/>
          <p:nvPr/>
        </p:nvSpPr>
        <p:spPr>
          <a:xfrm>
            <a:off x="2909822" y="3672474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Raw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F9E6D-A023-4C8C-BB47-7722D8183501}"/>
              </a:ext>
            </a:extLst>
          </p:cNvPr>
          <p:cNvSpPr txBox="1"/>
          <p:nvPr/>
        </p:nvSpPr>
        <p:spPr>
          <a:xfrm>
            <a:off x="1357891" y="6439473"/>
            <a:ext cx="12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User’s input</a:t>
            </a:r>
            <a:endParaRPr lang="ko-KR" altLang="en-US" sz="16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79CF8CB-2EE2-4E47-808E-9171864BA2E2}"/>
              </a:ext>
            </a:extLst>
          </p:cNvPr>
          <p:cNvCxnSpPr>
            <a:cxnSpLocks/>
          </p:cNvCxnSpPr>
          <p:nvPr/>
        </p:nvCxnSpPr>
        <p:spPr>
          <a:xfrm>
            <a:off x="3923574" y="5221446"/>
            <a:ext cx="352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7894B6-FE63-404C-9A72-85F7476B3326}"/>
              </a:ext>
            </a:extLst>
          </p:cNvPr>
          <p:cNvSpPr txBox="1"/>
          <p:nvPr/>
        </p:nvSpPr>
        <p:spPr>
          <a:xfrm>
            <a:off x="4462709" y="6439473"/>
            <a:ext cx="3549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Generate mask image (w/o dilation)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2763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4E2FBF-9038-4B94-8610-7A8CA4864C47}"/>
              </a:ext>
            </a:extLst>
          </p:cNvPr>
          <p:cNvSpPr txBox="1"/>
          <p:nvPr/>
        </p:nvSpPr>
        <p:spPr>
          <a:xfrm>
            <a:off x="292792" y="13225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&lt;2023-02-02&gt;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F3169-443C-46A0-BA93-770953825EF2}"/>
              </a:ext>
            </a:extLst>
          </p:cNvPr>
          <p:cNvSpPr txBox="1"/>
          <p:nvPr/>
        </p:nvSpPr>
        <p:spPr>
          <a:xfrm>
            <a:off x="8006670" y="3474923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Output using Lama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1FCEFA-3BC8-4984-B2CB-920AAB2A97CA}"/>
              </a:ext>
            </a:extLst>
          </p:cNvPr>
          <p:cNvSpPr txBox="1"/>
          <p:nvPr/>
        </p:nvSpPr>
        <p:spPr>
          <a:xfrm>
            <a:off x="863109" y="580423"/>
            <a:ext cx="10465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NotoSansKR"/>
              </a:rPr>
              <a:t>2)</a:t>
            </a:r>
            <a:r>
              <a:rPr lang="en-US" altLang="ko-KR" sz="1600" dirty="0">
                <a:latin typeface="NotoSansKR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NotoSansKR"/>
                <a:sym typeface="Wingdings" panose="05000000000000000000" pitchFamily="2" charset="2"/>
              </a:rPr>
              <a:t>이미지에서 제거하지 않을 사람 번호를 입력 받고 그 사람을 제외한 마스크를 만들어 </a:t>
            </a:r>
            <a:r>
              <a:rPr lang="en-US" altLang="ko-KR" sz="1600" dirty="0">
                <a:latin typeface="NotoSansKR"/>
                <a:sym typeface="Wingdings" panose="05000000000000000000" pitchFamily="2" charset="2"/>
              </a:rPr>
              <a:t>Inpainting </a:t>
            </a:r>
            <a:r>
              <a:rPr lang="ko-KR" altLang="en-US" sz="1600" dirty="0">
                <a:latin typeface="NotoSansKR"/>
                <a:sym typeface="Wingdings" panose="05000000000000000000" pitchFamily="2" charset="2"/>
              </a:rPr>
              <a:t>진행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8005B-A9B0-44B0-BAC1-5DFF1D6FCDC4}"/>
              </a:ext>
            </a:extLst>
          </p:cNvPr>
          <p:cNvSpPr txBox="1"/>
          <p:nvPr/>
        </p:nvSpPr>
        <p:spPr>
          <a:xfrm>
            <a:off x="2909822" y="3528096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Raw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F9E6D-A023-4C8C-BB47-7722D8183501}"/>
              </a:ext>
            </a:extLst>
          </p:cNvPr>
          <p:cNvSpPr txBox="1"/>
          <p:nvPr/>
        </p:nvSpPr>
        <p:spPr>
          <a:xfrm>
            <a:off x="1118316" y="6287486"/>
            <a:ext cx="17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User’s input: 1 2</a:t>
            </a:r>
            <a:endParaRPr lang="ko-KR" altLang="en-US" sz="16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79CF8CB-2EE2-4E47-808E-9171864BA2E2}"/>
              </a:ext>
            </a:extLst>
          </p:cNvPr>
          <p:cNvCxnSpPr>
            <a:cxnSpLocks/>
          </p:cNvCxnSpPr>
          <p:nvPr/>
        </p:nvCxnSpPr>
        <p:spPr>
          <a:xfrm>
            <a:off x="3923574" y="5077068"/>
            <a:ext cx="352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7894B6-FE63-404C-9A72-85F7476B3326}"/>
              </a:ext>
            </a:extLst>
          </p:cNvPr>
          <p:cNvSpPr txBox="1"/>
          <p:nvPr/>
        </p:nvSpPr>
        <p:spPr>
          <a:xfrm>
            <a:off x="5060095" y="6248961"/>
            <a:ext cx="222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Generate mask image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AB62F3-9680-BF59-3AEC-9E99C722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3" y="3990933"/>
            <a:ext cx="3794358" cy="21722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E32B12-DCE0-7157-D381-98C945A2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05" y="3976235"/>
            <a:ext cx="3644945" cy="2186967"/>
          </a:xfrm>
          <a:prstGeom prst="rect">
            <a:avLst/>
          </a:prstGeom>
        </p:spPr>
      </p:pic>
      <p:pic>
        <p:nvPicPr>
          <p:cNvPr id="22" name="그림 21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8560DB5B-CC25-BF53-50A2-E8A7199D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31" y="3990933"/>
            <a:ext cx="3646319" cy="21877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785371-696C-7746-1039-6697CE69081F}"/>
              </a:ext>
            </a:extLst>
          </p:cNvPr>
          <p:cNvSpPr txBox="1"/>
          <p:nvPr/>
        </p:nvSpPr>
        <p:spPr>
          <a:xfrm>
            <a:off x="9346201" y="6248961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Apply dilation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0335734-D1EE-E2D1-3698-4D80D5BF2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183" y="1047700"/>
            <a:ext cx="3991062" cy="2394637"/>
          </a:xfrm>
          <a:prstGeom prst="rect">
            <a:avLst/>
          </a:prstGeom>
        </p:spPr>
      </p:pic>
      <p:pic>
        <p:nvPicPr>
          <p:cNvPr id="27" name="그림 26" descr="잔디, 실외, 하늘, 건물이(가) 표시된 사진&#10;&#10;자동 생성된 설명">
            <a:extLst>
              <a:ext uri="{FF2B5EF4-FFF2-40B4-BE49-F238E27FC236}">
                <a16:creationId xmlns:a16="http://schemas.microsoft.com/office/drawing/2014/main" id="{5F82B7CA-304D-8CE9-CB99-11E3FB8F7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57" y="1047700"/>
            <a:ext cx="3991062" cy="23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1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17F0571-A3CA-4A98-8362-ED4D5105B4C1}"/>
              </a:ext>
            </a:extLst>
          </p:cNvPr>
          <p:cNvSpPr txBox="1"/>
          <p:nvPr/>
        </p:nvSpPr>
        <p:spPr>
          <a:xfrm>
            <a:off x="516908" y="869432"/>
            <a:ext cx="90538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NotoSansKR"/>
              </a:rPr>
              <a:t>[2023-02-16]</a:t>
            </a:r>
          </a:p>
          <a:p>
            <a:r>
              <a:rPr lang="ko-KR" altLang="en-US" sz="1600" dirty="0">
                <a:latin typeface="NotoSansKR"/>
              </a:rPr>
              <a:t>인물 </a:t>
            </a:r>
            <a:r>
              <a:rPr lang="ko-KR" altLang="en-US" sz="1600" dirty="0" err="1">
                <a:latin typeface="NotoSansKR"/>
              </a:rPr>
              <a:t>누끼</a:t>
            </a:r>
            <a:r>
              <a:rPr lang="ko-KR" altLang="en-US" sz="1600" dirty="0">
                <a:latin typeface="NotoSansKR"/>
              </a:rPr>
              <a:t> 따서 위치 조정</a:t>
            </a:r>
            <a:r>
              <a:rPr lang="en-US" altLang="ko-KR" sz="1600" dirty="0">
                <a:latin typeface="NotoSansKR"/>
              </a:rPr>
              <a:t>, </a:t>
            </a:r>
            <a:r>
              <a:rPr lang="ko-KR" altLang="en-US" sz="1600" dirty="0">
                <a:latin typeface="NotoSansKR"/>
              </a:rPr>
              <a:t>방향 변경 </a:t>
            </a:r>
            <a:endParaRPr lang="en-US" altLang="ko-KR" sz="1600" dirty="0">
              <a:latin typeface="NotoSansKR"/>
            </a:endParaRPr>
          </a:p>
          <a:p>
            <a:r>
              <a:rPr lang="en-US" altLang="ko-KR" sz="1600" b="0" i="0" dirty="0">
                <a:effectLst/>
                <a:latin typeface="NotoSansKR"/>
              </a:rPr>
              <a:t>-&gt; yolov5</a:t>
            </a:r>
            <a:r>
              <a:rPr lang="ko-KR" altLang="en-US" sz="1600" b="0" i="0" dirty="0">
                <a:effectLst/>
                <a:latin typeface="NotoSansKR"/>
              </a:rPr>
              <a:t>으로 </a:t>
            </a:r>
            <a:r>
              <a:rPr lang="en-US" altLang="ko-KR" sz="1600" b="0" i="0" dirty="0">
                <a:effectLst/>
                <a:latin typeface="NotoSansKR"/>
              </a:rPr>
              <a:t>segmentation</a:t>
            </a:r>
            <a:r>
              <a:rPr lang="ko-KR" altLang="en-US" sz="1600" b="0" i="0" dirty="0">
                <a:effectLst/>
                <a:latin typeface="NotoSansKR"/>
              </a:rPr>
              <a:t>된 인물을 따로 </a:t>
            </a:r>
            <a:r>
              <a:rPr lang="ko-KR" altLang="en-US" sz="1600" b="0" i="0" dirty="0" err="1">
                <a:effectLst/>
                <a:latin typeface="NotoSansKR"/>
              </a:rPr>
              <a:t>저장해놓고</a:t>
            </a:r>
            <a:r>
              <a:rPr lang="en-US" altLang="ko-KR" sz="1600" b="0" i="0" dirty="0">
                <a:effectLst/>
                <a:latin typeface="NotoSansKR"/>
              </a:rPr>
              <a:t>(</a:t>
            </a:r>
            <a:r>
              <a:rPr lang="ko-KR" altLang="en-US" sz="1600" b="0" i="0" dirty="0">
                <a:effectLst/>
                <a:latin typeface="NotoSansKR"/>
              </a:rPr>
              <a:t>상진</a:t>
            </a:r>
            <a:r>
              <a:rPr lang="en-US" altLang="ko-KR" sz="1600" b="0" i="0" dirty="0">
                <a:effectLst/>
                <a:latin typeface="NotoSansKR"/>
              </a:rPr>
              <a:t>)</a:t>
            </a:r>
            <a:r>
              <a:rPr lang="ko-KR" altLang="en-US" sz="1600" b="0" i="0" dirty="0">
                <a:effectLst/>
                <a:latin typeface="NotoSansKR"/>
              </a:rPr>
              <a:t> 그 위치 </a:t>
            </a:r>
            <a:r>
              <a:rPr lang="en-US" altLang="ko-KR" sz="1600" b="0" i="0" dirty="0">
                <a:effectLst/>
                <a:latin typeface="NotoSansKR"/>
              </a:rPr>
              <a:t>inpainting</a:t>
            </a:r>
          </a:p>
          <a:p>
            <a:r>
              <a:rPr lang="en-US" altLang="ko-KR" sz="1600" dirty="0">
                <a:latin typeface="NotoSansKR"/>
              </a:rPr>
              <a:t>-&gt; </a:t>
            </a:r>
            <a:r>
              <a:rPr lang="ko-KR" altLang="en-US" sz="1600" dirty="0">
                <a:latin typeface="NotoSansKR"/>
              </a:rPr>
              <a:t>저장된 이미지를 크기</a:t>
            </a:r>
            <a:r>
              <a:rPr lang="en-US" altLang="ko-KR" sz="1600" dirty="0">
                <a:latin typeface="NotoSansKR"/>
              </a:rPr>
              <a:t>, </a:t>
            </a:r>
            <a:r>
              <a:rPr lang="ko-KR" altLang="en-US" sz="1600" dirty="0">
                <a:latin typeface="NotoSansKR"/>
              </a:rPr>
              <a:t>방향 조정하여 원본 이미지에 합성하는 방식</a:t>
            </a:r>
            <a:r>
              <a:rPr lang="en-US" altLang="ko-KR" sz="1600" dirty="0">
                <a:latin typeface="NotoSansKR"/>
              </a:rPr>
              <a:t>(</a:t>
            </a:r>
            <a:r>
              <a:rPr lang="ko-KR" altLang="en-US" sz="1600" dirty="0">
                <a:latin typeface="NotoSansKR"/>
              </a:rPr>
              <a:t>채아</a:t>
            </a:r>
            <a:r>
              <a:rPr lang="en-US" altLang="ko-KR" sz="1600" dirty="0">
                <a:latin typeface="NotoSansKR"/>
              </a:rPr>
              <a:t>)</a:t>
            </a:r>
          </a:p>
          <a:p>
            <a:endParaRPr lang="en-US" altLang="ko-KR" sz="1600" b="0" i="0" dirty="0">
              <a:effectLst/>
              <a:latin typeface="NotoSansKR"/>
            </a:endParaRPr>
          </a:p>
          <a:p>
            <a:r>
              <a:rPr lang="ko-KR" altLang="en-US" sz="1600" b="0" i="0" dirty="0">
                <a:effectLst/>
                <a:latin typeface="NotoSansKR"/>
              </a:rPr>
              <a:t>두 이미지 합성 </a:t>
            </a:r>
            <a:r>
              <a:rPr lang="ko-KR" altLang="en-US" sz="1600" b="0" i="0" dirty="0" err="1">
                <a:effectLst/>
                <a:latin typeface="NotoSansKR"/>
              </a:rPr>
              <a:t>하는것까지</a:t>
            </a:r>
            <a:r>
              <a:rPr lang="ko-KR" altLang="en-US" sz="1600" b="0" i="0" dirty="0">
                <a:effectLst/>
                <a:latin typeface="NotoSansKR"/>
              </a:rPr>
              <a:t> 됐고</a:t>
            </a:r>
            <a:r>
              <a:rPr lang="en-US" altLang="ko-KR" sz="1600" b="0" i="0" dirty="0">
                <a:effectLst/>
                <a:latin typeface="NotoSansKR"/>
              </a:rPr>
              <a:t>,</a:t>
            </a:r>
          </a:p>
          <a:p>
            <a:r>
              <a:rPr lang="en-US" altLang="ko-KR" sz="1600" dirty="0">
                <a:latin typeface="NotoSansKR"/>
              </a:rPr>
              <a:t>user </a:t>
            </a:r>
            <a:r>
              <a:rPr lang="ko-KR" altLang="en-US" sz="1600" dirty="0">
                <a:latin typeface="NotoSansKR"/>
              </a:rPr>
              <a:t>커서 인풋 받아서 물체 위치 </a:t>
            </a:r>
            <a:r>
              <a:rPr lang="ko-KR" altLang="en-US" sz="1600" dirty="0" err="1">
                <a:latin typeface="NotoSansKR"/>
              </a:rPr>
              <a:t>조정하는것</a:t>
            </a:r>
            <a:r>
              <a:rPr lang="ko-KR" altLang="en-US" sz="1600" dirty="0">
                <a:latin typeface="NotoSansKR"/>
              </a:rPr>
              <a:t> 구현중</a:t>
            </a:r>
            <a:r>
              <a:rPr lang="en-US" altLang="ko-KR" sz="1600" dirty="0">
                <a:latin typeface="NotoSansKR"/>
              </a:rPr>
              <a:t>, </a:t>
            </a:r>
            <a:r>
              <a:rPr lang="ko-KR" altLang="en-US" sz="1600" dirty="0">
                <a:latin typeface="NotoSansKR"/>
              </a:rPr>
              <a:t>커널 에러</a:t>
            </a:r>
            <a:endParaRPr lang="en-US" altLang="ko-KR" sz="1600" dirty="0">
              <a:latin typeface="NotoSansKR"/>
            </a:endParaRPr>
          </a:p>
          <a:p>
            <a:endParaRPr lang="en-US" altLang="ko-KR" sz="1600" dirty="0">
              <a:latin typeface="NotoSansKR"/>
            </a:endParaRPr>
          </a:p>
          <a:p>
            <a:r>
              <a:rPr lang="en-US" altLang="ko-KR" sz="1600" dirty="0">
                <a:latin typeface="NotoSansKR"/>
              </a:rPr>
              <a:t>[2023-03-02]</a:t>
            </a:r>
          </a:p>
          <a:p>
            <a:r>
              <a:rPr lang="ko-KR" altLang="en-US" sz="1600" dirty="0">
                <a:latin typeface="NotoSansKR"/>
              </a:rPr>
              <a:t>앞서 구현하고있던 </a:t>
            </a:r>
            <a:r>
              <a:rPr lang="ko-KR" altLang="en-US" sz="1600" dirty="0" err="1">
                <a:latin typeface="NotoSansKR"/>
              </a:rPr>
              <a:t>누끼따서</a:t>
            </a:r>
            <a:r>
              <a:rPr lang="ko-KR" altLang="en-US" sz="1600" dirty="0">
                <a:latin typeface="NotoSansKR"/>
              </a:rPr>
              <a:t> 물체 이동시키는 기능은</a:t>
            </a:r>
            <a:r>
              <a:rPr lang="en-US" altLang="ko-KR" sz="1600" dirty="0">
                <a:latin typeface="NotoSansKR"/>
              </a:rPr>
              <a:t> </a:t>
            </a:r>
            <a:r>
              <a:rPr lang="ko-KR" altLang="en-US" sz="1600" dirty="0" err="1">
                <a:latin typeface="NotoSansKR"/>
              </a:rPr>
              <a:t>자잘바리한</a:t>
            </a:r>
            <a:r>
              <a:rPr lang="ko-KR" altLang="en-US" sz="1600" dirty="0">
                <a:latin typeface="NotoSansKR"/>
              </a:rPr>
              <a:t> 기능인 것 같기도 해서</a:t>
            </a:r>
            <a:r>
              <a:rPr lang="en-US" altLang="ko-KR" sz="1600" dirty="0">
                <a:latin typeface="NotoSansKR"/>
              </a:rPr>
              <a:t>, </a:t>
            </a:r>
          </a:p>
          <a:p>
            <a:r>
              <a:rPr lang="ko-KR" altLang="en-US" sz="1600" dirty="0">
                <a:latin typeface="NotoSansKR"/>
              </a:rPr>
              <a:t>두 세 달 남은 지금 에서는 조금 더 모델 기술 쪽으로 방향을 틀어보자</a:t>
            </a:r>
            <a:endParaRPr lang="en-US" altLang="ko-KR" sz="1600" b="0" i="0" dirty="0">
              <a:effectLst/>
              <a:latin typeface="NotoSansKR"/>
            </a:endParaRPr>
          </a:p>
          <a:p>
            <a:endParaRPr lang="en-US" altLang="ko-KR" sz="1600" dirty="0">
              <a:latin typeface="NotoSansKR"/>
            </a:endParaRPr>
          </a:p>
          <a:p>
            <a:r>
              <a:rPr lang="en-US" altLang="ko-KR" sz="1600" b="0" i="0" dirty="0">
                <a:effectLst/>
                <a:latin typeface="NotoSansKR"/>
              </a:rPr>
              <a:t>inpainting </a:t>
            </a:r>
            <a:r>
              <a:rPr lang="ko-KR" altLang="en-US" sz="1600" b="0" i="0" dirty="0">
                <a:effectLst/>
                <a:latin typeface="NotoSansKR"/>
              </a:rPr>
              <a:t>모델을 여러 종류를 적용시켜 보고 구조를 파악하여 성능 향상할 수 있는 부분 찾기</a:t>
            </a:r>
            <a:endParaRPr lang="en-US" altLang="ko-KR" sz="1600" b="0" i="0" dirty="0">
              <a:effectLst/>
              <a:latin typeface="NotoSansKR"/>
            </a:endParaRPr>
          </a:p>
          <a:p>
            <a:r>
              <a:rPr lang="ko-KR" altLang="en-US" sz="1600" b="0" i="0" dirty="0">
                <a:effectLst/>
                <a:latin typeface="NotoSansKR"/>
              </a:rPr>
              <a:t>사용한 모델의 성능을 향상 시키는 게 </a:t>
            </a:r>
            <a:r>
              <a:rPr lang="ko-KR" altLang="en-US" sz="1600" b="0" i="0" dirty="0" err="1">
                <a:effectLst/>
                <a:latin typeface="NotoSansKR"/>
              </a:rPr>
              <a:t>졸프</a:t>
            </a:r>
            <a:r>
              <a:rPr lang="ko-KR" altLang="en-US" sz="1600" b="0" i="0" dirty="0">
                <a:effectLst/>
                <a:latin typeface="NotoSansKR"/>
              </a:rPr>
              <a:t> 제출에 더 좋을 듯</a:t>
            </a:r>
            <a:endParaRPr lang="en-US" altLang="ko-KR" sz="1600" b="0" i="0" dirty="0">
              <a:effectLst/>
              <a:latin typeface="NotoSansKR"/>
            </a:endParaRPr>
          </a:p>
        </p:txBody>
      </p:sp>
    </p:spTree>
    <p:extLst>
      <p:ext uri="{BB962C8B-B14F-4D97-AF65-F5344CB8AC3E}">
        <p14:creationId xmlns:p14="http://schemas.microsoft.com/office/powerpoint/2010/main" val="28520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17F0571-A3CA-4A98-8362-ED4D5105B4C1}"/>
              </a:ext>
            </a:extLst>
          </p:cNvPr>
          <p:cNvSpPr txBox="1"/>
          <p:nvPr/>
        </p:nvSpPr>
        <p:spPr>
          <a:xfrm>
            <a:off x="557548" y="838952"/>
            <a:ext cx="938909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SansKR"/>
              </a:rPr>
              <a:t>[2023-03-02]</a:t>
            </a:r>
          </a:p>
          <a:p>
            <a:r>
              <a:rPr lang="en-US" altLang="ko-KR" sz="1600" b="0" i="0" dirty="0">
                <a:effectLst/>
                <a:latin typeface="NotoSansKR"/>
              </a:rPr>
              <a:t>Inpainting</a:t>
            </a:r>
            <a:r>
              <a:rPr lang="ko-KR" altLang="en-US" sz="1600" b="0" i="0" dirty="0">
                <a:effectLst/>
                <a:latin typeface="NotoSansKR"/>
              </a:rPr>
              <a:t> </a:t>
            </a:r>
            <a:r>
              <a:rPr lang="en-US" altLang="ko-KR" sz="1600" b="0" i="0" dirty="0">
                <a:effectLst/>
                <a:latin typeface="NotoSansKR"/>
              </a:rPr>
              <a:t>model</a:t>
            </a:r>
            <a:r>
              <a:rPr lang="ko-KR" altLang="en-US" sz="1600" b="0" i="0" dirty="0">
                <a:effectLst/>
                <a:latin typeface="NotoSansKR"/>
              </a:rPr>
              <a:t> 성능 비교</a:t>
            </a:r>
            <a:endParaRPr lang="en-US" altLang="ko-KR" sz="1600" b="0" i="0" dirty="0">
              <a:effectLst/>
              <a:latin typeface="NotoSansKR"/>
            </a:endParaRPr>
          </a:p>
          <a:p>
            <a:r>
              <a:rPr lang="ko-KR" altLang="en-US" sz="1600" dirty="0">
                <a:latin typeface="NotoSansKR"/>
              </a:rPr>
              <a:t>지표</a:t>
            </a:r>
            <a:r>
              <a:rPr lang="en-US" altLang="ko-KR" sz="1600" dirty="0">
                <a:latin typeface="NotoSansKR"/>
              </a:rPr>
              <a:t>: PSNR, SSIM (</a:t>
            </a:r>
            <a:r>
              <a:rPr lang="ko-KR" altLang="en-US" sz="1600" dirty="0">
                <a:latin typeface="NotoSansKR"/>
              </a:rPr>
              <a:t>얼마나 정확히 복원됐는지</a:t>
            </a:r>
            <a:r>
              <a:rPr lang="en-US" altLang="ko-KR" sz="1600" dirty="0">
                <a:latin typeface="NotoSansKR"/>
              </a:rPr>
              <a:t>)</a:t>
            </a:r>
          </a:p>
          <a:p>
            <a:r>
              <a:rPr lang="en-US" altLang="ko-KR" sz="1600" dirty="0">
                <a:latin typeface="NotoSansKR"/>
              </a:rPr>
              <a:t>           PSNR (</a:t>
            </a:r>
            <a:r>
              <a:rPr lang="ko-KR" altLang="en-US" sz="1600" dirty="0">
                <a:latin typeface="NotoSansKR"/>
              </a:rPr>
              <a:t>픽셀 차이를 직접 비교</a:t>
            </a:r>
            <a:r>
              <a:rPr lang="en-US" altLang="ko-KR" sz="1600" dirty="0">
                <a:latin typeface="NotoSansKR"/>
              </a:rPr>
              <a:t>) </a:t>
            </a:r>
          </a:p>
          <a:p>
            <a:endParaRPr lang="en-US" altLang="ko-KR" sz="1600" b="0" i="0" dirty="0">
              <a:effectLst/>
              <a:latin typeface="NotoSansKR"/>
            </a:endParaRPr>
          </a:p>
          <a:p>
            <a:pPr algn="l"/>
            <a:r>
              <a:rPr lang="ko-KR" altLang="en-US" sz="1600" dirty="0">
                <a:latin typeface="NotoSansKR"/>
              </a:rPr>
              <a:t>모델</a:t>
            </a:r>
            <a:r>
              <a:rPr lang="en-US" altLang="ko-KR" sz="1600" dirty="0">
                <a:latin typeface="NotoSansKR"/>
              </a:rPr>
              <a:t>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DeepFillv2 (CVPR 2019): Image inpainting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에서 매우 유명한 모델입니다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GIN (ECCV 2020): AIM 2020 Challenge on Image Extreme Inpainting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에서 좋은 성능을 보인 모델입니다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AOT-GAN (TVCG 2021): 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MMEditing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에서 제공하는 최신 모델입니다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LaMa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 (WACV 2022): Fourier convolution block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을 사용한 최신 모델입니다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Palette (CVPR 2021): FID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끝판왕인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diffusion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기반 모델입니다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en-US" altLang="ko-KR" sz="1600" b="0" i="0" dirty="0">
                <a:effectLst/>
                <a:latin typeface="NotoSansKR"/>
              </a:rPr>
              <a:t>	(Palette</a:t>
            </a:r>
            <a:r>
              <a:rPr lang="ko-KR" altLang="en-US" sz="1600" b="0" i="0" dirty="0">
                <a:effectLst/>
                <a:latin typeface="NotoSansKR"/>
              </a:rPr>
              <a:t>는 </a:t>
            </a:r>
            <a:r>
              <a:rPr lang="en-US" altLang="ko-KR" sz="1600" b="0" i="0" dirty="0">
                <a:effectLst/>
                <a:latin typeface="NotoSansKR"/>
              </a:rPr>
              <a:t>diffusion </a:t>
            </a:r>
            <a:r>
              <a:rPr lang="ko-KR" altLang="en-US" sz="1600" b="0" i="0" dirty="0">
                <a:effectLst/>
                <a:latin typeface="NotoSansKR"/>
              </a:rPr>
              <a:t>기반 모델이라 </a:t>
            </a:r>
            <a:r>
              <a:rPr lang="en-US" altLang="ko-KR" sz="1600" dirty="0">
                <a:latin typeface="NotoSansKR"/>
              </a:rPr>
              <a:t>PSNR </a:t>
            </a:r>
            <a:r>
              <a:rPr lang="ko-KR" altLang="en-US" sz="1600" dirty="0">
                <a:latin typeface="NotoSansKR"/>
              </a:rPr>
              <a:t>관점에서 적합하지 않을 것</a:t>
            </a:r>
            <a:r>
              <a:rPr lang="en-US" altLang="ko-KR" sz="1600" dirty="0">
                <a:latin typeface="NotoSansKR"/>
              </a:rPr>
              <a:t>..?)</a:t>
            </a:r>
          </a:p>
          <a:p>
            <a:endParaRPr lang="en-US" altLang="ko-KR" sz="1600" dirty="0">
              <a:latin typeface="NotoSansKR"/>
            </a:endParaRPr>
          </a:p>
          <a:p>
            <a:r>
              <a:rPr lang="ko-KR" altLang="en-US" sz="1600" dirty="0">
                <a:latin typeface="NotoSansKR"/>
              </a:rPr>
              <a:t>다음주까지</a:t>
            </a:r>
            <a:endParaRPr lang="en-US" altLang="ko-KR" sz="1600" dirty="0">
              <a:latin typeface="NotoSansKR"/>
            </a:endParaRPr>
          </a:p>
          <a:p>
            <a:r>
              <a:rPr lang="en-US" altLang="ko-KR" sz="1600" dirty="0">
                <a:latin typeface="NotoSansKR"/>
              </a:rPr>
              <a:t>Lama, DeepFillv2 </a:t>
            </a:r>
            <a:r>
              <a:rPr lang="ko-KR" altLang="en-US" sz="1600" dirty="0">
                <a:latin typeface="NotoSansKR"/>
              </a:rPr>
              <a:t>돌려보고 논문리뷰</a:t>
            </a:r>
            <a:endParaRPr lang="en-US" altLang="ko-KR" sz="1600" dirty="0">
              <a:latin typeface="NotoSansKR"/>
            </a:endParaRPr>
          </a:p>
          <a:p>
            <a:endParaRPr lang="en-US" altLang="ko-KR" sz="1600" dirty="0">
              <a:latin typeface="NotoSansKR"/>
            </a:endParaRPr>
          </a:p>
          <a:p>
            <a:r>
              <a:rPr lang="en-US" altLang="ko-KR" sz="1600" dirty="0">
                <a:latin typeface="NotoSansKR"/>
              </a:rPr>
              <a:t>Lama – detectron2 </a:t>
            </a:r>
            <a:r>
              <a:rPr lang="ko-KR" altLang="en-US" sz="1600" dirty="0">
                <a:latin typeface="NotoSansKR"/>
              </a:rPr>
              <a:t>설치에서 막힘</a:t>
            </a:r>
            <a:endParaRPr lang="en-US" altLang="ko-KR" sz="1600" dirty="0">
              <a:latin typeface="NotoSans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9E2EF2-303F-1D9A-2023-4A9921BC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03" y="1381330"/>
            <a:ext cx="2512378" cy="2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4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17F0571-A3CA-4A98-8362-ED4D5105B4C1}"/>
              </a:ext>
            </a:extLst>
          </p:cNvPr>
          <p:cNvSpPr txBox="1"/>
          <p:nvPr/>
        </p:nvSpPr>
        <p:spPr>
          <a:xfrm>
            <a:off x="440138" y="181957"/>
            <a:ext cx="1131172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SansKR"/>
              </a:rPr>
              <a:t>Analyze</a:t>
            </a:r>
            <a:r>
              <a:rPr lang="ko-KR" altLang="en-US" sz="1600" dirty="0">
                <a:latin typeface="NotoSansKR"/>
              </a:rPr>
              <a:t> </a:t>
            </a:r>
            <a:r>
              <a:rPr lang="en-US" altLang="ko-KR" sz="1600" dirty="0">
                <a:latin typeface="NotoSansKR"/>
              </a:rPr>
              <a:t>and compare the</a:t>
            </a:r>
            <a:r>
              <a:rPr lang="ko-KR" altLang="en-US" sz="1600" dirty="0">
                <a:latin typeface="NotoSansKR"/>
              </a:rPr>
              <a:t> </a:t>
            </a:r>
            <a:r>
              <a:rPr lang="en-US" altLang="ko-KR" sz="1600" dirty="0">
                <a:latin typeface="NotoSansKR"/>
              </a:rPr>
              <a:t>influence</a:t>
            </a:r>
            <a:r>
              <a:rPr lang="ko-KR" altLang="en-US" sz="1600" dirty="0">
                <a:latin typeface="NotoSansKR"/>
              </a:rPr>
              <a:t> </a:t>
            </a:r>
            <a:r>
              <a:rPr lang="en-US" altLang="ko-KR" sz="1600" dirty="0">
                <a:latin typeface="NotoSansKR"/>
              </a:rPr>
              <a:t>of</a:t>
            </a:r>
            <a:r>
              <a:rPr lang="ko-KR" altLang="en-US" sz="1600" dirty="0">
                <a:latin typeface="NotoSansKR"/>
              </a:rPr>
              <a:t> </a:t>
            </a:r>
            <a:r>
              <a:rPr lang="en-US" altLang="ko-KR" sz="1600" dirty="0">
                <a:latin typeface="NotoSansKR"/>
              </a:rPr>
              <a:t>each</a:t>
            </a:r>
            <a:r>
              <a:rPr lang="ko-KR" altLang="en-US" sz="1600" dirty="0">
                <a:latin typeface="NotoSansKR"/>
              </a:rPr>
              <a:t> </a:t>
            </a:r>
            <a:r>
              <a:rPr lang="en-US" altLang="ko-KR" sz="1600" dirty="0">
                <a:latin typeface="NotoSansKR"/>
              </a:rPr>
              <a:t>state-of-the-art</a:t>
            </a:r>
            <a:r>
              <a:rPr lang="ko-KR" altLang="en-US" sz="1600" dirty="0">
                <a:latin typeface="NotoSansKR"/>
              </a:rPr>
              <a:t> </a:t>
            </a:r>
            <a:r>
              <a:rPr lang="en-US" altLang="ko-KR" sz="1600" dirty="0">
                <a:latin typeface="NotoSansKR"/>
              </a:rPr>
              <a:t>models</a:t>
            </a:r>
          </a:p>
          <a:p>
            <a:endParaRPr lang="en-US" altLang="ko-KR" sz="1600" dirty="0">
              <a:latin typeface="NotoSansKR"/>
            </a:endParaRPr>
          </a:p>
          <a:p>
            <a:r>
              <a:rPr lang="en-US" altLang="ko-KR" sz="1600" dirty="0">
                <a:latin typeface="NotoSansKR"/>
              </a:rPr>
              <a:t>Metrics: LPIPS(https://github.com/richzhang/PerceptualSimilarity), FID(https://github.com/mseitzer/pytorch-fid)</a:t>
            </a:r>
          </a:p>
          <a:p>
            <a:r>
              <a:rPr lang="en-US" altLang="ko-KR" sz="1600" dirty="0">
                <a:latin typeface="NotoSansKR"/>
              </a:rPr>
              <a:t>Set Dataset ? </a:t>
            </a:r>
          </a:p>
          <a:p>
            <a:r>
              <a:rPr lang="en-US" altLang="ko-KR" sz="1600" dirty="0">
                <a:latin typeface="NotoSansKR"/>
              </a:rPr>
              <a:t>	</a:t>
            </a:r>
            <a:r>
              <a:rPr lang="en-US" altLang="ko-KR" sz="1600" dirty="0" err="1">
                <a:latin typeface="NotoSansKR"/>
              </a:rPr>
              <a:t>cf</a:t>
            </a:r>
            <a:r>
              <a:rPr lang="en-US" altLang="ko-KR" sz="1600" dirty="0">
                <a:latin typeface="NotoSansKR"/>
              </a:rPr>
              <a:t>) </a:t>
            </a:r>
            <a:r>
              <a:rPr lang="en-US" altLang="ko-KR" sz="1600" dirty="0" err="1">
                <a:latin typeface="NotoSansKR"/>
              </a:rPr>
              <a:t>LaMa</a:t>
            </a:r>
            <a:r>
              <a:rPr lang="en-US" altLang="ko-KR" sz="1600" dirty="0">
                <a:latin typeface="NotoSansKR"/>
              </a:rPr>
              <a:t>: Places and </a:t>
            </a:r>
            <a:r>
              <a:rPr lang="en-US" altLang="ko-KR" sz="1600" dirty="0" err="1">
                <a:latin typeface="NotoSansKR"/>
              </a:rPr>
              <a:t>CelebA</a:t>
            </a:r>
            <a:r>
              <a:rPr lang="en-US" altLang="ko-KR" sz="1600" dirty="0">
                <a:latin typeface="NotoSansKR"/>
              </a:rPr>
              <a:t>-HQ datasets</a:t>
            </a:r>
          </a:p>
          <a:p>
            <a:endParaRPr lang="en-US" altLang="ko-KR" sz="1600" dirty="0">
              <a:latin typeface="NotoSansKR"/>
            </a:endParaRPr>
          </a:p>
          <a:p>
            <a:endParaRPr lang="en-US" altLang="ko-KR" sz="1600" dirty="0">
              <a:latin typeface="NotoSansKR"/>
            </a:endParaRPr>
          </a:p>
          <a:p>
            <a:endParaRPr lang="en-US" altLang="ko-KR" sz="1600" dirty="0">
              <a:latin typeface="NotoSansKR"/>
            </a:endParaRPr>
          </a:p>
          <a:p>
            <a:r>
              <a:rPr lang="en-US" altLang="ko-KR" sz="1600" dirty="0">
                <a:latin typeface="NotoSansKR"/>
              </a:rPr>
              <a:t>[2023-03-23]</a:t>
            </a:r>
          </a:p>
          <a:p>
            <a:r>
              <a:rPr lang="en-US" altLang="ko-KR" sz="1600" dirty="0">
                <a:latin typeface="NotoSansKR"/>
              </a:rPr>
              <a:t>4</a:t>
            </a:r>
            <a:r>
              <a:rPr lang="ko-KR" altLang="en-US" sz="1600" dirty="0">
                <a:latin typeface="NotoSansKR"/>
              </a:rPr>
              <a:t>개 모델 </a:t>
            </a:r>
            <a:r>
              <a:rPr lang="en-US" altLang="ko-KR" sz="1600" dirty="0" err="1">
                <a:latin typeface="NotoSansKR"/>
              </a:rPr>
              <a:t>inpaint</a:t>
            </a:r>
            <a:r>
              <a:rPr lang="en-US" altLang="ko-KR" sz="1600" dirty="0">
                <a:latin typeface="NotoSansKR"/>
              </a:rPr>
              <a:t> </a:t>
            </a:r>
            <a:r>
              <a:rPr lang="ko-KR" altLang="en-US" sz="1600" dirty="0">
                <a:latin typeface="NotoSansKR"/>
              </a:rPr>
              <a:t>결과 이미지 비교 </a:t>
            </a:r>
            <a:r>
              <a:rPr lang="en-US" altLang="ko-KR" sz="1600" dirty="0">
                <a:latin typeface="NotoSansKR"/>
              </a:rPr>
              <a:t>(</a:t>
            </a:r>
            <a:r>
              <a:rPr lang="ko-KR" altLang="en-US" sz="1600" dirty="0">
                <a:latin typeface="NotoSansKR"/>
              </a:rPr>
              <a:t>구색 갖추기</a:t>
            </a:r>
            <a:endParaRPr lang="en-US" altLang="ko-KR" sz="1600" dirty="0">
              <a:latin typeface="NotoSansKR"/>
            </a:endParaRPr>
          </a:p>
          <a:p>
            <a:r>
              <a:rPr lang="ko-KR" altLang="en-US" sz="1600" dirty="0">
                <a:latin typeface="NotoSansKR"/>
              </a:rPr>
              <a:t>그 후 성능 향상시킬 수 있는 부분 찾아보고 적용해보기</a:t>
            </a:r>
            <a:endParaRPr lang="en-US" altLang="ko-KR" sz="1600" dirty="0">
              <a:latin typeface="NotoSansKR"/>
            </a:endParaRPr>
          </a:p>
          <a:p>
            <a:r>
              <a:rPr lang="en-US" altLang="ko-KR" sz="1600" dirty="0">
                <a:latin typeface="NotoSansKR"/>
              </a:rPr>
              <a:t>	</a:t>
            </a:r>
          </a:p>
          <a:p>
            <a:r>
              <a:rPr lang="ko-KR" altLang="en-US" sz="1600" dirty="0">
                <a:latin typeface="NotoSansKR"/>
              </a:rPr>
              <a:t>사진</a:t>
            </a:r>
            <a:r>
              <a:rPr lang="en-US" altLang="ko-KR" sz="1600" dirty="0">
                <a:latin typeface="NotoSansKR"/>
              </a:rPr>
              <a:t>))</a:t>
            </a:r>
          </a:p>
          <a:p>
            <a:r>
              <a:rPr lang="en-US" altLang="ko-KR" sz="1600" dirty="0">
                <a:latin typeface="NotoSansKR"/>
              </a:rPr>
              <a:t>1. </a:t>
            </a:r>
            <a:r>
              <a:rPr lang="ko-KR" altLang="en-US" sz="1600" dirty="0">
                <a:latin typeface="NotoSansKR"/>
              </a:rPr>
              <a:t>음식 사진에서 특정 </a:t>
            </a:r>
            <a:r>
              <a:rPr lang="ko-KR" altLang="en-US" sz="1600" dirty="0" err="1">
                <a:latin typeface="NotoSansKR"/>
              </a:rPr>
              <a:t>토핑</a:t>
            </a:r>
            <a:r>
              <a:rPr lang="ko-KR" altLang="en-US" sz="1600" dirty="0">
                <a:latin typeface="NotoSansKR"/>
              </a:rPr>
              <a:t> 제거</a:t>
            </a:r>
            <a:endParaRPr lang="en-US" altLang="ko-KR" sz="1600" dirty="0">
              <a:latin typeface="NotoSansKR"/>
            </a:endParaRPr>
          </a:p>
          <a:p>
            <a:r>
              <a:rPr lang="en-US" altLang="ko-KR" sz="1600" dirty="0">
                <a:latin typeface="NotoSansKR"/>
              </a:rPr>
              <a:t>banana, apple, orange</a:t>
            </a:r>
          </a:p>
          <a:p>
            <a:r>
              <a:rPr lang="en-US" altLang="ko-KR" sz="1600" dirty="0">
                <a:latin typeface="NotoSansKR"/>
              </a:rPr>
              <a:t>2. </a:t>
            </a:r>
            <a:r>
              <a:rPr lang="ko-KR" altLang="en-US" sz="1600" dirty="0">
                <a:latin typeface="NotoSansKR"/>
              </a:rPr>
              <a:t>사람 제거 </a:t>
            </a:r>
            <a:r>
              <a:rPr lang="en-US" altLang="ko-KR" sz="1600" dirty="0">
                <a:latin typeface="NotoSansKR"/>
              </a:rPr>
              <a:t>(</a:t>
            </a:r>
            <a:r>
              <a:rPr lang="ko-KR" altLang="en-US" sz="1600" dirty="0">
                <a:latin typeface="NotoSansKR"/>
              </a:rPr>
              <a:t>졸업사진</a:t>
            </a:r>
            <a:r>
              <a:rPr lang="en-US" altLang="ko-KR" sz="1600" dirty="0">
                <a:latin typeface="NotoSansKR"/>
              </a:rPr>
              <a:t>)</a:t>
            </a:r>
          </a:p>
          <a:p>
            <a:r>
              <a:rPr lang="en-US" altLang="ko-KR" sz="1600" dirty="0">
                <a:latin typeface="NotoSansKR"/>
              </a:rPr>
              <a:t>3. </a:t>
            </a:r>
            <a:r>
              <a:rPr lang="ko-KR" altLang="en-US" sz="1600" dirty="0">
                <a:latin typeface="NotoSansKR"/>
              </a:rPr>
              <a:t>살짝 고민해보기</a:t>
            </a:r>
            <a:endParaRPr lang="en-US" altLang="ko-KR" sz="1600" dirty="0">
              <a:latin typeface="NotoSansKR"/>
            </a:endParaRPr>
          </a:p>
          <a:p>
            <a:endParaRPr lang="en-US" altLang="ko-KR" sz="1600" dirty="0">
              <a:latin typeface="NotoSansKR"/>
            </a:endParaRPr>
          </a:p>
          <a:p>
            <a:r>
              <a:rPr lang="ko-KR" altLang="en-US" sz="1600" dirty="0">
                <a:latin typeface="NotoSansKR"/>
              </a:rPr>
              <a:t>할 일</a:t>
            </a:r>
          </a:p>
          <a:p>
            <a:r>
              <a:rPr lang="en-US" altLang="ko-KR" sz="1600" dirty="0">
                <a:latin typeface="NotoSansKR"/>
              </a:rPr>
              <a:t>1. </a:t>
            </a:r>
            <a:r>
              <a:rPr lang="ko-KR" altLang="en-US" sz="1600" dirty="0">
                <a:latin typeface="NotoSansKR"/>
              </a:rPr>
              <a:t>스키장 사진</a:t>
            </a:r>
            <a:r>
              <a:rPr lang="en-US" altLang="ko-KR" sz="1600" dirty="0">
                <a:latin typeface="NotoSansKR"/>
              </a:rPr>
              <a:t>---</a:t>
            </a:r>
            <a:r>
              <a:rPr lang="ko-KR" altLang="en-US" sz="1600" dirty="0" err="1">
                <a:latin typeface="NotoSansKR"/>
              </a:rPr>
              <a:t>스키랑</a:t>
            </a:r>
            <a:r>
              <a:rPr lang="ko-KR" altLang="en-US" sz="1600" dirty="0">
                <a:latin typeface="NotoSansKR"/>
              </a:rPr>
              <a:t> 사람 동시 </a:t>
            </a:r>
            <a:r>
              <a:rPr lang="en-US" altLang="ko-KR" sz="1600" dirty="0">
                <a:latin typeface="NotoSansKR"/>
              </a:rPr>
              <a:t>segmentation mask </a:t>
            </a:r>
            <a:r>
              <a:rPr lang="ko-KR" altLang="en-US" sz="1600" dirty="0">
                <a:latin typeface="NotoSansKR"/>
              </a:rPr>
              <a:t>생성</a:t>
            </a:r>
          </a:p>
          <a:p>
            <a:r>
              <a:rPr lang="en-US" altLang="ko-KR" sz="1600" dirty="0">
                <a:latin typeface="NotoSansKR"/>
              </a:rPr>
              <a:t>2. </a:t>
            </a:r>
            <a:r>
              <a:rPr lang="ko-KR" altLang="en-US" sz="1600" dirty="0">
                <a:latin typeface="NotoSansKR"/>
              </a:rPr>
              <a:t>바나나 </a:t>
            </a:r>
            <a:r>
              <a:rPr lang="ko-KR" altLang="en-US" sz="1600" dirty="0" err="1">
                <a:latin typeface="NotoSansKR"/>
              </a:rPr>
              <a:t>토핑</a:t>
            </a:r>
            <a:r>
              <a:rPr lang="ko-KR" altLang="en-US" sz="1600" dirty="0">
                <a:latin typeface="NotoSansKR"/>
              </a:rPr>
              <a:t> 들어간 </a:t>
            </a:r>
            <a:r>
              <a:rPr lang="ko-KR" altLang="en-US" sz="1600" dirty="0" err="1">
                <a:latin typeface="NotoSansKR"/>
              </a:rPr>
              <a:t>사진찍고</a:t>
            </a:r>
            <a:r>
              <a:rPr lang="ko-KR" altLang="en-US" sz="1600" dirty="0">
                <a:latin typeface="NotoSansKR"/>
              </a:rPr>
              <a:t> </a:t>
            </a:r>
            <a:r>
              <a:rPr lang="en-US" altLang="ko-KR" sz="1600" dirty="0">
                <a:latin typeface="NotoSansKR"/>
              </a:rPr>
              <a:t>seg, </a:t>
            </a:r>
            <a:r>
              <a:rPr lang="en-US" altLang="ko-KR" sz="1600" dirty="0" err="1">
                <a:latin typeface="NotoSansKR"/>
              </a:rPr>
              <a:t>inpaint</a:t>
            </a:r>
            <a:endParaRPr lang="en-US" altLang="ko-KR" sz="1600" dirty="0">
              <a:latin typeface="NotoSansKR"/>
            </a:endParaRPr>
          </a:p>
          <a:p>
            <a:r>
              <a:rPr lang="en-US" altLang="ko-KR" sz="1600" dirty="0">
                <a:latin typeface="NotoSansKR"/>
              </a:rPr>
              <a:t>3. </a:t>
            </a:r>
            <a:r>
              <a:rPr lang="ko-KR" altLang="en-US" sz="1600" dirty="0" err="1">
                <a:latin typeface="NotoSansKR"/>
              </a:rPr>
              <a:t>구색갖추기</a:t>
            </a:r>
            <a:endParaRPr lang="en-US" altLang="ko-KR" sz="1600" dirty="0">
              <a:latin typeface="NotoSansKR"/>
            </a:endParaRPr>
          </a:p>
        </p:txBody>
      </p:sp>
    </p:spTree>
    <p:extLst>
      <p:ext uri="{BB962C8B-B14F-4D97-AF65-F5344CB8AC3E}">
        <p14:creationId xmlns:p14="http://schemas.microsoft.com/office/powerpoint/2010/main" val="107247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CD6DA8E-5B78-03DC-A572-81F2E82E78F2}"/>
              </a:ext>
            </a:extLst>
          </p:cNvPr>
          <p:cNvSpPr txBox="1"/>
          <p:nvPr/>
        </p:nvSpPr>
        <p:spPr>
          <a:xfrm>
            <a:off x="9838410" y="-229388"/>
            <a:ext cx="2199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Segmentation yolo class: </a:t>
            </a:r>
          </a:p>
          <a:p>
            <a:r>
              <a:rPr lang="en-US" altLang="ko-KR" sz="1400" dirty="0"/>
              <a:t>person, ski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133C8-6FD8-1C0D-A02A-B2402E4A1222}"/>
              </a:ext>
            </a:extLst>
          </p:cNvPr>
          <p:cNvSpPr txBox="1"/>
          <p:nvPr/>
        </p:nvSpPr>
        <p:spPr>
          <a:xfrm>
            <a:off x="9909529" y="1278869"/>
            <a:ext cx="21533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iter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15</a:t>
            </a:r>
          </a:p>
          <a:p>
            <a:r>
              <a:rPr lang="en-US" altLang="ko-KR" sz="1600" dirty="0" err="1"/>
              <a:t>lr</a:t>
            </a:r>
            <a:r>
              <a:rPr lang="en-US" altLang="ko-KR" sz="1600" dirty="0"/>
              <a:t>: 0.002</a:t>
            </a:r>
          </a:p>
          <a:p>
            <a:r>
              <a:rPr lang="en-US" altLang="ko-KR" sz="1600" dirty="0" err="1"/>
              <a:t>min_side</a:t>
            </a:r>
            <a:r>
              <a:rPr lang="en-US" altLang="ko-KR" sz="1600" dirty="0"/>
              <a:t>: 512</a:t>
            </a:r>
          </a:p>
          <a:p>
            <a:r>
              <a:rPr lang="en-US" altLang="ko-KR" sz="1600" dirty="0" err="1"/>
              <a:t>max_scales</a:t>
            </a:r>
            <a:r>
              <a:rPr lang="en-US" altLang="ko-KR" sz="1600" dirty="0"/>
              <a:t>: 3</a:t>
            </a:r>
          </a:p>
          <a:p>
            <a:r>
              <a:rPr lang="en-US" altLang="ko-KR" sz="1600" dirty="0" err="1"/>
              <a:t>px_budget</a:t>
            </a:r>
            <a:r>
              <a:rPr lang="en-US" altLang="ko-KR" sz="1600" dirty="0"/>
              <a:t>: 1800000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EA762F-0331-659A-7FD3-26FDF3F930BD}"/>
              </a:ext>
            </a:extLst>
          </p:cNvPr>
          <p:cNvGrpSpPr/>
          <p:nvPr/>
        </p:nvGrpSpPr>
        <p:grpSpPr>
          <a:xfrm>
            <a:off x="1305166" y="-2052136"/>
            <a:ext cx="8812372" cy="14708202"/>
            <a:chOff x="1305166" y="-2052136"/>
            <a:chExt cx="8812372" cy="147082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CF773B3-C22C-2A95-F271-65FAF162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166" y="-2052136"/>
              <a:ext cx="1949632" cy="259950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5484950-58C9-DAF3-0CD2-666A78BD3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477" y="-2020759"/>
              <a:ext cx="1949632" cy="259950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40D68F-6890-7D2D-1B62-EEBD42713195}"/>
                </a:ext>
              </a:extLst>
            </p:cNvPr>
            <p:cNvSpPr txBox="1"/>
            <p:nvPr/>
          </p:nvSpPr>
          <p:spPr>
            <a:xfrm>
              <a:off x="2216307" y="12071291"/>
              <a:ext cx="7425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lphaUcParenBoth"/>
              </a:pPr>
              <a:r>
                <a:rPr lang="en-US" altLang="ko-KR" sz="1600" dirty="0"/>
                <a:t>input image, (B) mask, (C) mask with dilation 7, (D) mask with dilation 11 </a:t>
              </a:r>
            </a:p>
            <a:p>
              <a:r>
                <a:rPr lang="en-US" altLang="ko-KR" sz="1600" dirty="0"/>
                <a:t>The line below is the inpainting result of each mask.</a:t>
              </a:r>
              <a:endParaRPr lang="ko-KR" altLang="en-US" sz="1600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8CEBCDB-5E5A-6D92-1F66-E2030B1B1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788" y="-2020760"/>
              <a:ext cx="1949632" cy="259950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01FD9E0-319B-F235-E78A-157468ADF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141" y="3733800"/>
              <a:ext cx="1949633" cy="259951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4EB9A22-2BCA-A519-A034-1D749B209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830" y="3733800"/>
              <a:ext cx="1949633" cy="259951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AF047DE-D7C3-C1DA-6AB9-5B14C33D5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099" y="-2020761"/>
              <a:ext cx="1949632" cy="259950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939AAB8-3482-2EC3-01A8-DAE65B718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2453" y="3733801"/>
              <a:ext cx="1949632" cy="259950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DD65E-238F-8CAA-9117-6A7185D66994}"/>
                </a:ext>
              </a:extLst>
            </p:cNvPr>
            <p:cNvSpPr txBox="1"/>
            <p:nvPr/>
          </p:nvSpPr>
          <p:spPr>
            <a:xfrm>
              <a:off x="1623196" y="596932"/>
              <a:ext cx="8494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ko-KR" sz="1400" dirty="0"/>
                <a:t>(A)                             (B)                                 (C)                              (D)</a:t>
              </a:r>
              <a:endParaRPr lang="ko-KR" altLang="en-US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F391BE-FCCE-9D45-82E0-8A68FEAE9449}"/>
                </a:ext>
              </a:extLst>
            </p:cNvPr>
            <p:cNvSpPr txBox="1"/>
            <p:nvPr/>
          </p:nvSpPr>
          <p:spPr>
            <a:xfrm>
              <a:off x="1693533" y="4827040"/>
              <a:ext cx="1625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(2) </a:t>
              </a:r>
              <a:r>
                <a:rPr lang="en-US" altLang="ko-KR" sz="1600" dirty="0" err="1"/>
                <a:t>LaMa</a:t>
              </a:r>
              <a:endParaRPr lang="ko-KR" altLang="en-US" sz="1600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8C87C42-CD12-BCB3-55FD-7AEF304D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3898" y="6538566"/>
              <a:ext cx="1949633" cy="259951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A00C527-7477-7F10-D8E0-81F2076B0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847" y="6538566"/>
              <a:ext cx="1949634" cy="2599511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E34E972-4A64-51E1-5331-7C70612B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2453" y="6538566"/>
              <a:ext cx="1949632" cy="259950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C55002-277A-0AE0-DC15-19826D985707}"/>
                </a:ext>
              </a:extLst>
            </p:cNvPr>
            <p:cNvSpPr txBox="1"/>
            <p:nvPr/>
          </p:nvSpPr>
          <p:spPr>
            <a:xfrm>
              <a:off x="1693533" y="7669043"/>
              <a:ext cx="16381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(3) Deepfillv2</a:t>
              </a:r>
              <a:endParaRPr lang="ko-KR" altLang="en-US" sz="1600" dirty="0"/>
            </a:p>
          </p:txBody>
        </p:sp>
        <p:pic>
          <p:nvPicPr>
            <p:cNvPr id="3" name="그림 2" descr="경사이(가) 표시된 사진&#10;&#10;자동 생성된 설명">
              <a:extLst>
                <a:ext uri="{FF2B5EF4-FFF2-40B4-BE49-F238E27FC236}">
                  <a16:creationId xmlns:a16="http://schemas.microsoft.com/office/drawing/2014/main" id="{011EBB3E-0DED-4463-F9B3-89A6DCF7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3898" y="948569"/>
              <a:ext cx="1949632" cy="259950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F06EB2-AF87-AA1A-3F60-CFD7BA18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847" y="922891"/>
              <a:ext cx="1949632" cy="259950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806164-7350-DB07-3451-1B159598E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688" y="922890"/>
              <a:ext cx="1949632" cy="259950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2CE6AD-3DFD-B55D-A679-21B5E63911F0}"/>
                </a:ext>
              </a:extLst>
            </p:cNvPr>
            <p:cNvSpPr txBox="1"/>
            <p:nvPr/>
          </p:nvSpPr>
          <p:spPr>
            <a:xfrm>
              <a:off x="1630102" y="1955935"/>
              <a:ext cx="1625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Both"/>
              </a:pPr>
              <a:r>
                <a:rPr lang="en-US" altLang="ko-KR" sz="1600" dirty="0" err="1"/>
                <a:t>LaMa</a:t>
              </a:r>
              <a:r>
                <a:rPr lang="en-US" altLang="ko-KR" sz="1600" dirty="0"/>
                <a:t> w/</a:t>
              </a:r>
            </a:p>
            <a:p>
              <a:r>
                <a:rPr lang="en-US" altLang="ko-KR" sz="1600" dirty="0"/>
                <a:t>  refinement</a:t>
              </a:r>
              <a:endParaRPr lang="ko-KR" altLang="en-US" sz="1600" dirty="0"/>
            </a:p>
          </p:txBody>
        </p:sp>
        <p:pic>
          <p:nvPicPr>
            <p:cNvPr id="4" name="그림 3" descr="눈이(가) 표시된 사진&#10;&#10;자동 생성된 설명">
              <a:extLst>
                <a:ext uri="{FF2B5EF4-FFF2-40B4-BE49-F238E27FC236}">
                  <a16:creationId xmlns:a16="http://schemas.microsoft.com/office/drawing/2014/main" id="{AB9AE958-F441-8E6A-4745-EF05F286D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235" y="9322652"/>
              <a:ext cx="1949633" cy="2599511"/>
            </a:xfrm>
            <a:prstGeom prst="rect">
              <a:avLst/>
            </a:prstGeom>
          </p:spPr>
        </p:pic>
        <p:pic>
          <p:nvPicPr>
            <p:cNvPr id="6" name="그림 5" descr="눈, 경사이(가) 표시된 사진&#10;&#10;자동 생성된 설명">
              <a:extLst>
                <a:ext uri="{FF2B5EF4-FFF2-40B4-BE49-F238E27FC236}">
                  <a16:creationId xmlns:a16="http://schemas.microsoft.com/office/drawing/2014/main" id="{CA8567AE-0E56-FE47-6D3F-550D8BE2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254" y="9343633"/>
              <a:ext cx="1949633" cy="2599511"/>
            </a:xfrm>
            <a:prstGeom prst="rect">
              <a:avLst/>
            </a:prstGeom>
          </p:spPr>
        </p:pic>
        <p:pic>
          <p:nvPicPr>
            <p:cNvPr id="9" name="그림 8" descr="눈, 경사이(가) 표시된 사진&#10;&#10;자동 생성된 설명">
              <a:extLst>
                <a:ext uri="{FF2B5EF4-FFF2-40B4-BE49-F238E27FC236}">
                  <a16:creationId xmlns:a16="http://schemas.microsoft.com/office/drawing/2014/main" id="{2D02E162-F362-B7AE-11C5-B99632E7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927" y="9322652"/>
              <a:ext cx="1949633" cy="25995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08B416-7766-729D-EEA7-6CE40B9EAA98}"/>
                </a:ext>
              </a:extLst>
            </p:cNvPr>
            <p:cNvSpPr txBox="1"/>
            <p:nvPr/>
          </p:nvSpPr>
          <p:spPr>
            <a:xfrm>
              <a:off x="1693534" y="10303850"/>
              <a:ext cx="16381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(4) GIN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33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85B8D4F-0091-17EA-E21E-180D193AC1A5}"/>
              </a:ext>
            </a:extLst>
          </p:cNvPr>
          <p:cNvGrpSpPr/>
          <p:nvPr/>
        </p:nvGrpSpPr>
        <p:grpSpPr>
          <a:xfrm>
            <a:off x="385682" y="1372256"/>
            <a:ext cx="13171202" cy="3600189"/>
            <a:chOff x="385682" y="1372256"/>
            <a:chExt cx="13171202" cy="36001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40D68F-6890-7D2D-1B62-EEBD42713195}"/>
                </a:ext>
              </a:extLst>
            </p:cNvPr>
            <p:cNvSpPr txBox="1"/>
            <p:nvPr/>
          </p:nvSpPr>
          <p:spPr>
            <a:xfrm>
              <a:off x="2107411" y="4633891"/>
              <a:ext cx="10662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lphaUcParenBoth"/>
              </a:pPr>
              <a:r>
                <a:rPr lang="en-US" altLang="ko-KR" sz="1600" dirty="0"/>
                <a:t>input image, (B) mask generated by user, (C) </a:t>
              </a:r>
              <a:r>
                <a:rPr lang="en-US" altLang="ko-KR" sz="1600" dirty="0" err="1"/>
                <a:t>LaMa</a:t>
              </a:r>
              <a:r>
                <a:rPr lang="en-US" altLang="ko-KR" sz="1600" dirty="0"/>
                <a:t> with refinement, (D) </a:t>
              </a:r>
              <a:r>
                <a:rPr lang="en-US" altLang="ko-KR" sz="1600" dirty="0" err="1"/>
                <a:t>LaMa</a:t>
              </a:r>
              <a:r>
                <a:rPr lang="en-US" altLang="ko-KR" sz="1600" dirty="0"/>
                <a:t>, (E) Deepfillv2, (F) GIN</a:t>
              </a:r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DD65E-238F-8CAA-9117-6A7185D66994}"/>
                </a:ext>
              </a:extLst>
            </p:cNvPr>
            <p:cNvSpPr txBox="1"/>
            <p:nvPr/>
          </p:nvSpPr>
          <p:spPr>
            <a:xfrm>
              <a:off x="762558" y="4184735"/>
              <a:ext cx="12794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ko-KR" sz="1400" dirty="0"/>
                <a:t>(A)                                (B)                                 (C)                                (D)                                 (E)                               (F)</a:t>
              </a:r>
              <a:endParaRPr lang="ko-KR" altLang="en-US" sz="140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523ED74-3DD5-2424-68B7-2C1296F02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682" y="1372882"/>
              <a:ext cx="1949633" cy="259951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C196B7E-C6B4-AD09-D9D5-6EDB5DF61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469" y="1373507"/>
              <a:ext cx="1949633" cy="259951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B0D3B79-CF57-31B5-8115-EDED7FBB9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877" y="1372883"/>
              <a:ext cx="1949633" cy="259951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02F3D44-1787-7056-FB3F-EFBF9E9BE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564" y="1372256"/>
              <a:ext cx="1949633" cy="2599511"/>
            </a:xfrm>
            <a:prstGeom prst="rect">
              <a:avLst/>
            </a:prstGeom>
          </p:spPr>
        </p:pic>
        <p:pic>
          <p:nvPicPr>
            <p:cNvPr id="4" name="그림 3" descr="건물, 야외, 하늘, 지상이(가) 표시된 사진&#10;&#10;자동 생성된 설명">
              <a:extLst>
                <a:ext uri="{FF2B5EF4-FFF2-40B4-BE49-F238E27FC236}">
                  <a16:creationId xmlns:a16="http://schemas.microsoft.com/office/drawing/2014/main" id="{E57A95B3-F57B-59FD-039C-A0EDB6922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123" y="1372256"/>
              <a:ext cx="1949633" cy="2599510"/>
            </a:xfrm>
            <a:prstGeom prst="rect">
              <a:avLst/>
            </a:prstGeom>
          </p:spPr>
        </p:pic>
        <p:pic>
          <p:nvPicPr>
            <p:cNvPr id="2" name="그림 1" descr="건물, 야외, 하늘, 지상이(가) 표시된 사진&#10;&#10;자동 생성된 설명">
              <a:extLst>
                <a:ext uri="{FF2B5EF4-FFF2-40B4-BE49-F238E27FC236}">
                  <a16:creationId xmlns:a16="http://schemas.microsoft.com/office/drawing/2014/main" id="{3B955FA1-249A-3086-2C00-37036319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7251" y="1372256"/>
              <a:ext cx="1949633" cy="2599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74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768</Words>
  <Application>Microsoft Office PowerPoint</Application>
  <PresentationFormat>와이드스크린</PresentationFormat>
  <Paragraphs>110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-apple-system</vt:lpstr>
      <vt:lpstr>NotoSansKR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채아</dc:creator>
  <cp:lastModifiedBy>김 채아</cp:lastModifiedBy>
  <cp:revision>104</cp:revision>
  <dcterms:created xsi:type="dcterms:W3CDTF">2023-01-05T06:56:32Z</dcterms:created>
  <dcterms:modified xsi:type="dcterms:W3CDTF">2023-07-22T08:35:31Z</dcterms:modified>
</cp:coreProperties>
</file>